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68" y="23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1162754" y="2232507"/>
            <a:ext cx="7125334" cy="6448425"/>
          </a:xfrm>
          <a:custGeom>
            <a:avLst/>
            <a:gdLst/>
            <a:ahLst/>
            <a:cxnLst/>
            <a:rect l="l" t="t" r="r" b="b"/>
            <a:pathLst>
              <a:path w="7125334" h="6448425">
                <a:moveTo>
                  <a:pt x="2941358" y="3780802"/>
                </a:moveTo>
                <a:lnTo>
                  <a:pt x="1740814" y="2580246"/>
                </a:lnTo>
                <a:lnTo>
                  <a:pt x="0" y="4318559"/>
                </a:lnTo>
                <a:lnTo>
                  <a:pt x="1203058" y="5519115"/>
                </a:lnTo>
                <a:lnTo>
                  <a:pt x="2941358" y="3780802"/>
                </a:lnTo>
                <a:close/>
              </a:path>
              <a:path w="7125334" h="6448425">
                <a:moveTo>
                  <a:pt x="7125284" y="1241806"/>
                </a:moveTo>
                <a:lnTo>
                  <a:pt x="5883935" y="0"/>
                </a:lnTo>
                <a:lnTo>
                  <a:pt x="2659799" y="3225457"/>
                </a:lnTo>
                <a:lnTo>
                  <a:pt x="5883948" y="6448412"/>
                </a:lnTo>
                <a:lnTo>
                  <a:pt x="7125284" y="5207584"/>
                </a:lnTo>
                <a:lnTo>
                  <a:pt x="7125284" y="1241806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902508" y="3247504"/>
            <a:ext cx="3096260" cy="3399154"/>
          </a:xfrm>
          <a:custGeom>
            <a:avLst/>
            <a:gdLst/>
            <a:ahLst/>
            <a:cxnLst/>
            <a:rect l="l" t="t" r="r" b="b"/>
            <a:pathLst>
              <a:path w="3096259" h="3399154">
                <a:moveTo>
                  <a:pt x="2990786" y="192227"/>
                </a:moveTo>
                <a:lnTo>
                  <a:pt x="2798635" y="0"/>
                </a:lnTo>
                <a:lnTo>
                  <a:pt x="0" y="2796121"/>
                </a:lnTo>
                <a:lnTo>
                  <a:pt x="194716" y="2990850"/>
                </a:lnTo>
                <a:lnTo>
                  <a:pt x="2990786" y="192227"/>
                </a:lnTo>
                <a:close/>
              </a:path>
              <a:path w="3096259" h="3399154">
                <a:moveTo>
                  <a:pt x="3096069" y="1660283"/>
                </a:moveTo>
                <a:lnTo>
                  <a:pt x="2463304" y="1027493"/>
                </a:lnTo>
                <a:lnTo>
                  <a:pt x="724992" y="2765806"/>
                </a:lnTo>
                <a:lnTo>
                  <a:pt x="1357782" y="3398596"/>
                </a:lnTo>
                <a:lnTo>
                  <a:pt x="3096069" y="1660283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145003" y="1084999"/>
            <a:ext cx="1771650" cy="1771650"/>
          </a:xfrm>
          <a:custGeom>
            <a:avLst/>
            <a:gdLst/>
            <a:ahLst/>
            <a:cxnLst/>
            <a:rect l="l" t="t" r="r" b="b"/>
            <a:pathLst>
              <a:path w="1771650" h="1771650">
                <a:moveTo>
                  <a:pt x="884567" y="0"/>
                </a:moveTo>
                <a:lnTo>
                  <a:pt x="0" y="884580"/>
                </a:lnTo>
                <a:lnTo>
                  <a:pt x="884567" y="1771650"/>
                </a:lnTo>
                <a:lnTo>
                  <a:pt x="1771650" y="884580"/>
                </a:lnTo>
                <a:lnTo>
                  <a:pt x="884567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107543" y="1084999"/>
            <a:ext cx="1771650" cy="1771650"/>
          </a:xfrm>
          <a:custGeom>
            <a:avLst/>
            <a:gdLst/>
            <a:ahLst/>
            <a:cxnLst/>
            <a:rect l="l" t="t" r="r" b="b"/>
            <a:pathLst>
              <a:path w="1771650" h="1771650">
                <a:moveTo>
                  <a:pt x="884555" y="0"/>
                </a:moveTo>
                <a:lnTo>
                  <a:pt x="0" y="884580"/>
                </a:lnTo>
                <a:lnTo>
                  <a:pt x="884555" y="1771650"/>
                </a:lnTo>
                <a:lnTo>
                  <a:pt x="1771650" y="884580"/>
                </a:lnTo>
                <a:lnTo>
                  <a:pt x="88455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1124997" y="1084999"/>
            <a:ext cx="1771650" cy="1771650"/>
          </a:xfrm>
          <a:custGeom>
            <a:avLst/>
            <a:gdLst/>
            <a:ahLst/>
            <a:cxnLst/>
            <a:rect l="l" t="t" r="r" b="b"/>
            <a:pathLst>
              <a:path w="1771650" h="1771650">
                <a:moveTo>
                  <a:pt x="887082" y="0"/>
                </a:moveTo>
                <a:lnTo>
                  <a:pt x="0" y="884580"/>
                </a:lnTo>
                <a:lnTo>
                  <a:pt x="887082" y="1771650"/>
                </a:lnTo>
                <a:lnTo>
                  <a:pt x="1771599" y="884580"/>
                </a:lnTo>
                <a:lnTo>
                  <a:pt x="887082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247862" y="1799120"/>
            <a:ext cx="13804975" cy="20142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855061" y="5907506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249" y="0"/>
                </a:moveTo>
                <a:lnTo>
                  <a:pt x="0" y="1738312"/>
                </a:lnTo>
                <a:lnTo>
                  <a:pt x="1738249" y="3476621"/>
                </a:lnTo>
                <a:lnTo>
                  <a:pt x="2433001" y="2781896"/>
                </a:lnTo>
                <a:lnTo>
                  <a:pt x="2433001" y="694726"/>
                </a:lnTo>
                <a:lnTo>
                  <a:pt x="17382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716815" y="8595246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1691749" y="0"/>
                </a:moveTo>
                <a:lnTo>
                  <a:pt x="0" y="1691752"/>
                </a:lnTo>
                <a:lnTo>
                  <a:pt x="2401118" y="1691752"/>
                </a:lnTo>
                <a:lnTo>
                  <a:pt x="2892304" y="1200564"/>
                </a:lnTo>
                <a:lnTo>
                  <a:pt x="16917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132495" y="8057502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1738312" y="0"/>
                </a:moveTo>
                <a:lnTo>
                  <a:pt x="0" y="1740808"/>
                </a:lnTo>
                <a:lnTo>
                  <a:pt x="490630" y="2229495"/>
                </a:lnTo>
                <a:lnTo>
                  <a:pt x="774412" y="2229495"/>
                </a:lnTo>
                <a:lnTo>
                  <a:pt x="2371115" y="632790"/>
                </a:lnTo>
                <a:lnTo>
                  <a:pt x="1738312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900028" y="6899998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2887343" y="0"/>
                </a:moveTo>
                <a:lnTo>
                  <a:pt x="0" y="2886046"/>
                </a:lnTo>
                <a:lnTo>
                  <a:pt x="501123" y="3386999"/>
                </a:lnTo>
                <a:lnTo>
                  <a:pt x="5271443" y="3386999"/>
                </a:lnTo>
                <a:lnTo>
                  <a:pt x="5772121" y="2886100"/>
                </a:lnTo>
                <a:lnTo>
                  <a:pt x="2887343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1909361" y="0"/>
                </a:moveTo>
                <a:lnTo>
                  <a:pt x="0" y="0"/>
                </a:lnTo>
                <a:lnTo>
                  <a:pt x="0" y="2234838"/>
                </a:lnTo>
                <a:lnTo>
                  <a:pt x="271011" y="2506014"/>
                </a:lnTo>
                <a:lnTo>
                  <a:pt x="2343949" y="434326"/>
                </a:lnTo>
                <a:lnTo>
                  <a:pt x="1909361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347646" y="987615"/>
            <a:ext cx="13605407" cy="33058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32338" y="3874960"/>
            <a:ext cx="10236022" cy="53803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551" y="2627477"/>
            <a:ext cx="7183755" cy="4532630"/>
          </a:xfrm>
          <a:prstGeom prst="rect">
            <a:avLst/>
          </a:prstGeom>
        </p:spPr>
        <p:txBody>
          <a:bodyPr vert="horz" wrap="square" lIns="0" tIns="185420" rIns="0" bIns="0" rtlCol="0">
            <a:spAutoFit/>
          </a:bodyPr>
          <a:lstStyle/>
          <a:p>
            <a:pPr marL="12700" marR="5080">
              <a:lnSpc>
                <a:spcPts val="6830"/>
              </a:lnSpc>
              <a:spcBef>
                <a:spcPts val="1460"/>
              </a:spcBef>
            </a:pPr>
            <a:r>
              <a:rPr sz="6800" spc="240" dirty="0">
                <a:solidFill>
                  <a:srgbClr val="FFFFFF"/>
                </a:solidFill>
                <a:latin typeface="Cambria"/>
                <a:cs typeface="Cambria"/>
              </a:rPr>
              <a:t>Integration </a:t>
            </a:r>
            <a:r>
              <a:rPr sz="6800" spc="425" dirty="0">
                <a:solidFill>
                  <a:srgbClr val="FFFFFF"/>
                </a:solidFill>
                <a:latin typeface="Cambria"/>
                <a:cs typeface="Cambria"/>
              </a:rPr>
              <a:t>of </a:t>
            </a:r>
            <a:r>
              <a:rPr sz="6800" spc="4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spc="270" dirty="0">
                <a:solidFill>
                  <a:srgbClr val="FFFFFF"/>
                </a:solidFill>
                <a:latin typeface="Cambria"/>
                <a:cs typeface="Cambria"/>
              </a:rPr>
              <a:t>Blockchain </a:t>
            </a:r>
            <a:r>
              <a:rPr sz="6800" spc="2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spc="250" dirty="0">
                <a:solidFill>
                  <a:srgbClr val="FFFFFF"/>
                </a:solidFill>
                <a:latin typeface="Cambria"/>
                <a:cs typeface="Cambria"/>
              </a:rPr>
              <a:t>Technology </a:t>
            </a:r>
            <a:r>
              <a:rPr sz="6800" spc="280" dirty="0">
                <a:solidFill>
                  <a:srgbClr val="FFFFFF"/>
                </a:solidFill>
                <a:latin typeface="Cambria"/>
                <a:cs typeface="Cambria"/>
              </a:rPr>
              <a:t>in </a:t>
            </a:r>
            <a:r>
              <a:rPr sz="6800" spc="2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spc="295" dirty="0">
                <a:solidFill>
                  <a:srgbClr val="FFFFFF"/>
                </a:solidFill>
                <a:latin typeface="Cambria"/>
                <a:cs typeface="Cambria"/>
              </a:rPr>
              <a:t>Operating</a:t>
            </a:r>
            <a:r>
              <a:rPr sz="6800" spc="1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spc="320" dirty="0">
                <a:solidFill>
                  <a:srgbClr val="FFFFFF"/>
                </a:solidFill>
                <a:latin typeface="Cambria"/>
                <a:cs typeface="Cambria"/>
              </a:rPr>
              <a:t>System </a:t>
            </a:r>
            <a:r>
              <a:rPr sz="6800" spc="-14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spc="265" dirty="0">
                <a:solidFill>
                  <a:srgbClr val="FFFFFF"/>
                </a:solidFill>
                <a:latin typeface="Cambria"/>
                <a:cs typeface="Cambria"/>
              </a:rPr>
              <a:t>Security</a:t>
            </a:r>
            <a:endParaRPr sz="6800">
              <a:latin typeface="Cambria"/>
              <a:cs typeface="Cambr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508" y="0"/>
            <a:ext cx="9144000" cy="9381490"/>
            <a:chOff x="9144508" y="0"/>
            <a:chExt cx="9144000" cy="938149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08" y="4056557"/>
              <a:ext cx="5324348" cy="532439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7" y="0"/>
              <a:ext cx="6478282" cy="74074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9BC3BB9-BBD2-4C63-A0AA-B2DB6F0E8DE3}"/>
              </a:ext>
            </a:extLst>
          </p:cNvPr>
          <p:cNvSpPr txBox="1"/>
          <p:nvPr/>
        </p:nvSpPr>
        <p:spPr>
          <a:xfrm>
            <a:off x="533908" y="7969250"/>
            <a:ext cx="861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Presented by</a:t>
            </a:r>
          </a:p>
          <a:p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              MOGAL MOHAMMAD HUSSAIN (192211654)</a:t>
            </a:r>
          </a:p>
          <a:p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              JOHITH J (192221071)</a:t>
            </a:r>
          </a:p>
          <a:p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              JEFFRY SACHVIN SHARON S (192224264)</a:t>
            </a:r>
            <a:endParaRPr lang="en-SG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83" y="0"/>
            <a:ext cx="3476625" cy="1929764"/>
            <a:chOff x="11371783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4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2749660" y="0"/>
                  </a:moveTo>
                  <a:lnTo>
                    <a:pt x="729140" y="0"/>
                  </a:lnTo>
                  <a:lnTo>
                    <a:pt x="0" y="729118"/>
                  </a:lnTo>
                  <a:lnTo>
                    <a:pt x="1203058" y="1929688"/>
                  </a:lnTo>
                  <a:lnTo>
                    <a:pt x="2941382" y="191427"/>
                  </a:lnTo>
                  <a:lnTo>
                    <a:pt x="274966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83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1454454" y="0"/>
                  </a:moveTo>
                  <a:lnTo>
                    <a:pt x="191374" y="0"/>
                  </a:lnTo>
                  <a:lnTo>
                    <a:pt x="0" y="191375"/>
                  </a:lnTo>
                  <a:lnTo>
                    <a:pt x="630288" y="824165"/>
                  </a:lnTo>
                  <a:lnTo>
                    <a:pt x="145445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9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412224" y="0"/>
                  </a:moveTo>
                  <a:lnTo>
                    <a:pt x="1025754" y="0"/>
                  </a:lnTo>
                  <a:lnTo>
                    <a:pt x="0" y="1026667"/>
                  </a:lnTo>
                  <a:lnTo>
                    <a:pt x="192227" y="1218907"/>
                  </a:lnTo>
                  <a:lnTo>
                    <a:pt x="141222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82" y="605561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57" y="0"/>
                  </a:moveTo>
                  <a:lnTo>
                    <a:pt x="0" y="1738312"/>
                  </a:lnTo>
                  <a:lnTo>
                    <a:pt x="1739557" y="3476625"/>
                  </a:lnTo>
                  <a:lnTo>
                    <a:pt x="3476612" y="1738312"/>
                  </a:lnTo>
                  <a:lnTo>
                    <a:pt x="173955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2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8" y="0"/>
                  </a:moveTo>
                  <a:lnTo>
                    <a:pt x="0" y="1247239"/>
                  </a:lnTo>
                  <a:lnTo>
                    <a:pt x="0" y="5202156"/>
                  </a:lnTo>
                  <a:lnTo>
                    <a:pt x="1247239" y="6448424"/>
                  </a:lnTo>
                  <a:lnTo>
                    <a:pt x="4470196" y="3225468"/>
                  </a:lnTo>
                  <a:lnTo>
                    <a:pt x="124723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28432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4344879" y="0"/>
                </a:moveTo>
                <a:lnTo>
                  <a:pt x="2105120" y="0"/>
                </a:lnTo>
                <a:lnTo>
                  <a:pt x="0" y="2103512"/>
                </a:lnTo>
                <a:lnTo>
                  <a:pt x="3225419" y="5328982"/>
                </a:lnTo>
                <a:lnTo>
                  <a:pt x="5003722" y="3549320"/>
                </a:lnTo>
                <a:lnTo>
                  <a:pt x="5003722" y="658832"/>
                </a:lnTo>
                <a:lnTo>
                  <a:pt x="434487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76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4334636" y="0"/>
                </a:moveTo>
                <a:lnTo>
                  <a:pt x="0" y="0"/>
                </a:lnTo>
                <a:lnTo>
                  <a:pt x="2167320" y="2166479"/>
                </a:lnTo>
                <a:lnTo>
                  <a:pt x="4334636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73220" y="4087685"/>
            <a:ext cx="161925" cy="161925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73220" y="5164010"/>
            <a:ext cx="161925" cy="161925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32913" y="5061750"/>
            <a:ext cx="1848231" cy="445846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111863" y="5061750"/>
            <a:ext cx="2121281" cy="344652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173220" y="6230810"/>
            <a:ext cx="161925" cy="161925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173220" y="7850060"/>
            <a:ext cx="161925" cy="161925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73220" y="4087685"/>
            <a:ext cx="161925" cy="161925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73220" y="5164010"/>
            <a:ext cx="161925" cy="161925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173220" y="6230810"/>
            <a:ext cx="161925" cy="161925"/>
          </a:xfrm>
          <a:prstGeom prst="rect">
            <a:avLst/>
          </a:prstGeom>
        </p:spPr>
      </p:pic>
      <p:pic>
        <p:nvPicPr>
          <p:cNvPr id="20" name="object 2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173220" y="7850060"/>
            <a:ext cx="161925" cy="161925"/>
          </a:xfrm>
          <a:prstGeom prst="rect">
            <a:avLst/>
          </a:prstGeom>
        </p:spPr>
      </p:pic>
      <p:sp>
        <p:nvSpPr>
          <p:cNvPr id="21" name="object 21"/>
          <p:cNvSpPr txBox="1"/>
          <p:nvPr/>
        </p:nvSpPr>
        <p:spPr>
          <a:xfrm>
            <a:off x="4545241" y="3874960"/>
            <a:ext cx="9723120" cy="5380355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15240" algn="just">
              <a:lnSpc>
                <a:spcPct val="101400"/>
              </a:lnSpc>
              <a:spcBef>
                <a:spcPts val="40"/>
              </a:spcBef>
            </a:pPr>
            <a:r>
              <a:rPr sz="3450" spc="20" dirty="0">
                <a:solidFill>
                  <a:srgbClr val="FFFFFF"/>
                </a:solidFill>
                <a:latin typeface="Trebuchet MS"/>
                <a:cs typeface="Trebuchet MS"/>
              </a:rPr>
              <a:t>Reﬂecting </a:t>
            </a:r>
            <a:r>
              <a:rPr sz="3450" spc="225" dirty="0">
                <a:solidFill>
                  <a:srgbClr val="FFFFFF"/>
                </a:solidFill>
                <a:latin typeface="Trebuchet MS"/>
                <a:cs typeface="Trebuchet MS"/>
              </a:rPr>
              <a:t>on </a:t>
            </a:r>
            <a:r>
              <a:rPr sz="3450" spc="4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3450" spc="55" dirty="0">
                <a:solidFill>
                  <a:srgbClr val="FFFFFF"/>
                </a:solidFill>
                <a:latin typeface="Trebuchet MS"/>
                <a:cs typeface="Trebuchet MS"/>
              </a:rPr>
              <a:t>journey </a:t>
            </a:r>
            <a:r>
              <a:rPr sz="3450" spc="4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3450" spc="-30" dirty="0">
                <a:solidFill>
                  <a:srgbClr val="FFFFFF"/>
                </a:solidFill>
                <a:latin typeface="Trebuchet MS"/>
                <a:cs typeface="Trebuchet MS"/>
              </a:rPr>
              <a:t>fortify </a:t>
            </a:r>
            <a:r>
              <a:rPr sz="3450" spc="80" dirty="0">
                <a:solidFill>
                  <a:srgbClr val="FFFFFF"/>
                </a:solidFill>
                <a:latin typeface="Trebuchet MS"/>
                <a:cs typeface="Trebuchet MS"/>
              </a:rPr>
              <a:t>operating </a:t>
            </a:r>
            <a:r>
              <a:rPr sz="3450" spc="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125" dirty="0">
                <a:solidFill>
                  <a:srgbClr val="FFFFFF"/>
                </a:solidFill>
                <a:latin typeface="Trebuchet MS"/>
                <a:cs typeface="Trebuchet MS"/>
              </a:rPr>
              <a:t>system</a:t>
            </a:r>
            <a:r>
              <a:rPr sz="345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40" dirty="0">
                <a:solidFill>
                  <a:srgbClr val="FFFFFF"/>
                </a:solidFill>
                <a:latin typeface="Trebuchet MS"/>
                <a:cs typeface="Trebuchet MS"/>
              </a:rPr>
              <a:t>security</a:t>
            </a:r>
            <a:r>
              <a:rPr sz="345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2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345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25" dirty="0">
                <a:solidFill>
                  <a:srgbClr val="FFFFFF"/>
                </a:solidFill>
                <a:latin typeface="Trebuchet MS"/>
                <a:cs typeface="Trebuchet MS"/>
              </a:rPr>
              <a:t>blockchain.</a:t>
            </a:r>
            <a:endParaRPr sz="3450">
              <a:latin typeface="Trebuchet MS"/>
              <a:cs typeface="Trebuchet MS"/>
            </a:endParaRPr>
          </a:p>
          <a:p>
            <a:pPr marL="12700" marR="11430" algn="just">
              <a:lnSpc>
                <a:spcPct val="101400"/>
              </a:lnSpc>
              <a:spcBef>
                <a:spcPts val="80"/>
              </a:spcBef>
            </a:pPr>
            <a:r>
              <a:rPr sz="3450" spc="105" dirty="0">
                <a:solidFill>
                  <a:srgbClr val="FFFFFF"/>
                </a:solidFill>
                <a:latin typeface="Trebuchet MS"/>
                <a:cs typeface="Trebuchet MS"/>
              </a:rPr>
              <a:t>Embrace</a:t>
            </a:r>
            <a:r>
              <a:rPr sz="345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4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3450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125" dirty="0">
                <a:solidFill>
                  <a:srgbClr val="FFFFFF"/>
                </a:solidFill>
                <a:latin typeface="Trebuchet MS"/>
                <a:cs typeface="Trebuchet MS"/>
              </a:rPr>
              <a:t>power</a:t>
            </a:r>
            <a:r>
              <a:rPr sz="3450" spc="-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5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3450" spc="-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-30" dirty="0">
                <a:latin typeface="Trebuchet MS"/>
                <a:cs typeface="Trebuchet MS"/>
              </a:rPr>
              <a:t>creativity</a:t>
            </a:r>
            <a:r>
              <a:rPr sz="3450" spc="-100" dirty="0">
                <a:latin typeface="Trebuchet MS"/>
                <a:cs typeface="Trebuchet MS"/>
              </a:rPr>
              <a:t> </a:t>
            </a:r>
            <a:r>
              <a:rPr sz="3450" spc="17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450" spc="-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85" dirty="0">
                <a:latin typeface="Trebuchet MS"/>
                <a:cs typeface="Trebuchet MS"/>
              </a:rPr>
              <a:t>innovation </a:t>
            </a:r>
            <a:r>
              <a:rPr sz="3450" spc="-1025" dirty="0">
                <a:latin typeface="Trebuchet MS"/>
                <a:cs typeface="Trebuchet MS"/>
              </a:rPr>
              <a:t> </a:t>
            </a:r>
            <a:r>
              <a:rPr sz="3450" spc="55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345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105" dirty="0">
                <a:solidFill>
                  <a:srgbClr val="FFFFFF"/>
                </a:solidFill>
                <a:latin typeface="Trebuchet MS"/>
                <a:cs typeface="Trebuchet MS"/>
              </a:rPr>
              <a:t>safeguarding</a:t>
            </a:r>
            <a:r>
              <a:rPr sz="345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-25" dirty="0">
                <a:solidFill>
                  <a:srgbClr val="FFFFFF"/>
                </a:solidFill>
                <a:latin typeface="Trebuchet MS"/>
                <a:cs typeface="Trebuchet MS"/>
              </a:rPr>
              <a:t>data.</a:t>
            </a:r>
            <a:endParaRPr sz="3450">
              <a:latin typeface="Trebuchet MS"/>
              <a:cs typeface="Trebuchet MS"/>
            </a:endParaRPr>
          </a:p>
          <a:p>
            <a:pPr marL="12700" algn="just">
              <a:lnSpc>
                <a:spcPct val="100000"/>
              </a:lnSpc>
              <a:spcBef>
                <a:spcPts val="60"/>
              </a:spcBef>
            </a:pPr>
            <a:r>
              <a:rPr sz="3450" spc="55" dirty="0">
                <a:solidFill>
                  <a:srgbClr val="FFFFFF"/>
                </a:solidFill>
                <a:latin typeface="Trebuchet MS"/>
                <a:cs typeface="Trebuchet MS"/>
              </a:rPr>
              <a:t>Integration</a:t>
            </a:r>
            <a:r>
              <a:rPr sz="3450" spc="5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-10" dirty="0">
                <a:solidFill>
                  <a:srgbClr val="FFFFFF"/>
                </a:solidFill>
                <a:latin typeface="Trebuchet MS"/>
                <a:cs typeface="Trebuchet MS"/>
              </a:rPr>
              <a:t>potential:</a:t>
            </a:r>
            <a:r>
              <a:rPr sz="3450" spc="5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100" dirty="0">
                <a:solidFill>
                  <a:srgbClr val="FFFFFF"/>
                </a:solidFill>
                <a:latin typeface="Trebuchet MS"/>
                <a:cs typeface="Trebuchet MS"/>
              </a:rPr>
              <a:t>Redeﬁning</a:t>
            </a:r>
            <a:r>
              <a:rPr sz="3450" spc="5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45" dirty="0">
                <a:solidFill>
                  <a:srgbClr val="FFFFFF"/>
                </a:solidFill>
                <a:latin typeface="Trebuchet MS"/>
                <a:cs typeface="Trebuchet MS"/>
              </a:rPr>
              <a:t>cybersecurity</a:t>
            </a:r>
            <a:endParaRPr sz="3450">
              <a:latin typeface="Trebuchet MS"/>
              <a:cs typeface="Trebuchet MS"/>
            </a:endParaRPr>
          </a:p>
          <a:p>
            <a:pPr marL="12700" marR="5080" algn="just">
              <a:lnSpc>
                <a:spcPct val="101400"/>
              </a:lnSpc>
              <a:spcBef>
                <a:spcPts val="75"/>
              </a:spcBef>
            </a:pPr>
            <a:r>
              <a:rPr sz="3450" spc="30" dirty="0">
                <a:solidFill>
                  <a:srgbClr val="FFFFFF"/>
                </a:solidFill>
                <a:latin typeface="Trebuchet MS"/>
                <a:cs typeface="Trebuchet MS"/>
              </a:rPr>
              <a:t>practices</a:t>
            </a:r>
            <a:r>
              <a:rPr sz="345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55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3450" spc="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70" dirty="0">
                <a:solidFill>
                  <a:srgbClr val="FFFFFF"/>
                </a:solidFill>
                <a:latin typeface="Trebuchet MS"/>
                <a:cs typeface="Trebuchet MS"/>
              </a:rPr>
              <a:t>safer</a:t>
            </a:r>
            <a:r>
              <a:rPr sz="3450" spc="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17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450" spc="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15" dirty="0">
                <a:solidFill>
                  <a:srgbClr val="FFFFFF"/>
                </a:solidFill>
                <a:latin typeface="Trebuchet MS"/>
                <a:cs typeface="Trebuchet MS"/>
              </a:rPr>
              <a:t>resilient</a:t>
            </a:r>
            <a:r>
              <a:rPr sz="345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114" dirty="0">
                <a:solidFill>
                  <a:srgbClr val="FFFFFF"/>
                </a:solidFill>
                <a:latin typeface="Trebuchet MS"/>
                <a:cs typeface="Trebuchet MS"/>
              </a:rPr>
              <a:t>computing </a:t>
            </a:r>
            <a:r>
              <a:rPr sz="3450" spc="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80" dirty="0">
                <a:solidFill>
                  <a:srgbClr val="FFFFFF"/>
                </a:solidFill>
                <a:latin typeface="Trebuchet MS"/>
                <a:cs typeface="Trebuchet MS"/>
              </a:rPr>
              <a:t>environments.</a:t>
            </a:r>
            <a:endParaRPr sz="3450">
              <a:latin typeface="Trebuchet MS"/>
              <a:cs typeface="Trebuchet MS"/>
            </a:endParaRPr>
          </a:p>
          <a:p>
            <a:pPr marL="12700" marR="6350" algn="just">
              <a:lnSpc>
                <a:spcPct val="101400"/>
              </a:lnSpc>
              <a:spcBef>
                <a:spcPts val="75"/>
              </a:spcBef>
            </a:pPr>
            <a:r>
              <a:rPr sz="3450" spc="110" dirty="0">
                <a:solidFill>
                  <a:srgbClr val="FFFFFF"/>
                </a:solidFill>
                <a:latin typeface="Trebuchet MS"/>
                <a:cs typeface="Trebuchet MS"/>
              </a:rPr>
              <a:t>Continued</a:t>
            </a:r>
            <a:r>
              <a:rPr sz="3450" spc="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45" dirty="0">
                <a:solidFill>
                  <a:srgbClr val="FFFFFF"/>
                </a:solidFill>
                <a:latin typeface="Trebuchet MS"/>
                <a:cs typeface="Trebuchet MS"/>
              </a:rPr>
              <a:t>innovation:</a:t>
            </a:r>
            <a:r>
              <a:rPr sz="3450" spc="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95" dirty="0">
                <a:solidFill>
                  <a:srgbClr val="FFFFFF"/>
                </a:solidFill>
                <a:latin typeface="Trebuchet MS"/>
                <a:cs typeface="Trebuchet MS"/>
              </a:rPr>
              <a:t>Advancing</a:t>
            </a:r>
            <a:r>
              <a:rPr sz="3450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65" dirty="0">
                <a:solidFill>
                  <a:srgbClr val="FFFFFF"/>
                </a:solidFill>
                <a:latin typeface="Trebuchet MS"/>
                <a:cs typeface="Trebuchet MS"/>
              </a:rPr>
              <a:t>blockchain </a:t>
            </a:r>
            <a:r>
              <a:rPr sz="3450" spc="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60" dirty="0">
                <a:solidFill>
                  <a:srgbClr val="FFFFFF"/>
                </a:solidFill>
                <a:latin typeface="Trebuchet MS"/>
                <a:cs typeface="Trebuchet MS"/>
              </a:rPr>
              <a:t>applications </a:t>
            </a:r>
            <a:r>
              <a:rPr sz="3450" spc="55" dirty="0">
                <a:solidFill>
                  <a:srgbClr val="FFFFFF"/>
                </a:solidFill>
                <a:latin typeface="Trebuchet MS"/>
                <a:cs typeface="Trebuchet MS"/>
              </a:rPr>
              <a:t>in </a:t>
            </a:r>
            <a:r>
              <a:rPr sz="3450" spc="295" dirty="0">
                <a:solidFill>
                  <a:srgbClr val="FFFFFF"/>
                </a:solidFill>
                <a:latin typeface="Trebuchet MS"/>
                <a:cs typeface="Trebuchet MS"/>
              </a:rPr>
              <a:t>OS </a:t>
            </a:r>
            <a:r>
              <a:rPr sz="3450" spc="35" dirty="0">
                <a:solidFill>
                  <a:srgbClr val="FFFFFF"/>
                </a:solidFill>
                <a:latin typeface="Trebuchet MS"/>
                <a:cs typeface="Trebuchet MS"/>
              </a:rPr>
              <a:t>security </a:t>
            </a:r>
            <a:r>
              <a:rPr sz="3450" spc="55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3450" spc="60" dirty="0">
                <a:solidFill>
                  <a:srgbClr val="FFFFFF"/>
                </a:solidFill>
                <a:latin typeface="Trebuchet MS"/>
                <a:cs typeface="Trebuchet MS"/>
              </a:rPr>
              <a:t>global </a:t>
            </a:r>
            <a:r>
              <a:rPr sz="3450" spc="110" dirty="0">
                <a:solidFill>
                  <a:srgbClr val="FFFFFF"/>
                </a:solidFill>
                <a:latin typeface="Trebuchet MS"/>
                <a:cs typeface="Trebuchet MS"/>
              </a:rPr>
              <a:t>adoption </a:t>
            </a:r>
            <a:r>
              <a:rPr sz="3450" spc="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17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45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450" spc="-15" dirty="0">
                <a:solidFill>
                  <a:srgbClr val="FFFFFF"/>
                </a:solidFill>
                <a:latin typeface="Trebuchet MS"/>
                <a:cs typeface="Trebuchet MS"/>
              </a:rPr>
              <a:t>impact.</a:t>
            </a:r>
            <a:endParaRPr sz="3450">
              <a:latin typeface="Trebuchet MS"/>
              <a:cs typeface="Trebuchet MS"/>
            </a:endParaRPr>
          </a:p>
        </p:txBody>
      </p: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xfrm>
            <a:off x="6276251" y="1922767"/>
            <a:ext cx="504698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415" dirty="0"/>
              <a:t>Conclusion</a:t>
            </a:r>
            <a:endParaRPr sz="7500"/>
          </a:p>
        </p:txBody>
      </p:sp>
      <p:sp>
        <p:nvSpPr>
          <p:cNvPr id="23" name="object 23"/>
          <p:cNvSpPr/>
          <p:nvPr/>
        </p:nvSpPr>
        <p:spPr>
          <a:xfrm>
            <a:off x="7179474" y="3677386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5" y="0"/>
                </a:moveTo>
                <a:lnTo>
                  <a:pt x="0" y="0"/>
                </a:lnTo>
                <a:lnTo>
                  <a:pt x="0" y="95250"/>
                </a:lnTo>
                <a:lnTo>
                  <a:pt x="3914775" y="95250"/>
                </a:lnTo>
                <a:lnTo>
                  <a:pt x="39147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47862" y="1799120"/>
            <a:ext cx="6071870" cy="2014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50" spc="405" dirty="0">
                <a:solidFill>
                  <a:srgbClr val="FFFFFF"/>
                </a:solidFill>
                <a:latin typeface="Cambria"/>
                <a:cs typeface="Cambria"/>
              </a:rPr>
              <a:t>Thanks!</a:t>
            </a:r>
            <a:endParaRPr sz="1305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738841" y="4456239"/>
            <a:ext cx="5106035" cy="1492250"/>
          </a:xfrm>
          <a:prstGeom prst="rect">
            <a:avLst/>
          </a:prstGeom>
        </p:spPr>
        <p:txBody>
          <a:bodyPr vert="horz" wrap="square" lIns="0" tIns="146050" rIns="0" bIns="0" rtlCol="0">
            <a:spAutoFit/>
          </a:bodyPr>
          <a:lstStyle/>
          <a:p>
            <a:pPr marL="904875" marR="5080" indent="-892810">
              <a:lnSpc>
                <a:spcPts val="5250"/>
              </a:lnSpc>
              <a:spcBef>
                <a:spcPts val="1150"/>
              </a:spcBef>
            </a:pPr>
            <a:r>
              <a:rPr sz="5250" spc="520" dirty="0">
                <a:solidFill>
                  <a:srgbClr val="FFFFFF"/>
                </a:solidFill>
                <a:latin typeface="Cambria"/>
                <a:cs typeface="Cambria"/>
              </a:rPr>
              <a:t>Do</a:t>
            </a:r>
            <a:r>
              <a:rPr sz="5250" spc="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5250" spc="204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5250" spc="1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5250" spc="135" dirty="0">
                <a:solidFill>
                  <a:srgbClr val="FFFFFF"/>
                </a:solidFill>
                <a:latin typeface="Cambria"/>
                <a:cs typeface="Cambria"/>
              </a:rPr>
              <a:t>have</a:t>
            </a:r>
            <a:r>
              <a:rPr sz="525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5250" spc="165" dirty="0">
                <a:solidFill>
                  <a:srgbClr val="FFFFFF"/>
                </a:solidFill>
                <a:latin typeface="Cambria"/>
                <a:cs typeface="Cambria"/>
              </a:rPr>
              <a:t>any </a:t>
            </a:r>
            <a:r>
              <a:rPr sz="5250" spc="-1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5250" spc="190" dirty="0">
                <a:solidFill>
                  <a:srgbClr val="FFFFFF"/>
                </a:solidFill>
                <a:latin typeface="Cambria"/>
                <a:cs typeface="Cambria"/>
              </a:rPr>
              <a:t>questions?</a:t>
            </a:r>
            <a:endParaRPr sz="5250">
              <a:latin typeface="Cambria"/>
              <a:cs typeface="Cambri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87523" y="4336212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5" y="0"/>
                </a:moveTo>
                <a:lnTo>
                  <a:pt x="0" y="0"/>
                </a:lnTo>
                <a:lnTo>
                  <a:pt x="0" y="95250"/>
                </a:lnTo>
                <a:lnTo>
                  <a:pt x="6029325" y="95250"/>
                </a:lnTo>
                <a:lnTo>
                  <a:pt x="60293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8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5810570" y="952532"/>
            <a:ext cx="4552315" cy="9410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000" spc="185" dirty="0"/>
              <a:t>Int</a:t>
            </a:r>
            <a:r>
              <a:rPr sz="6000" spc="135" dirty="0"/>
              <a:t>r</a:t>
            </a:r>
            <a:r>
              <a:rPr sz="6000" spc="300" dirty="0"/>
              <a:t>oduction</a:t>
            </a:r>
            <a:endParaRPr sz="6000"/>
          </a:p>
        </p:txBody>
      </p:sp>
      <p:sp>
        <p:nvSpPr>
          <p:cNvPr id="10" name="object 10"/>
          <p:cNvSpPr/>
          <p:nvPr/>
        </p:nvSpPr>
        <p:spPr>
          <a:xfrm>
            <a:off x="4002532" y="2968434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59" y="21005"/>
                </a:lnTo>
                <a:lnTo>
                  <a:pt x="70002" y="393"/>
                </a:lnTo>
                <a:lnTo>
                  <a:pt x="65976" y="0"/>
                </a:lnTo>
                <a:lnTo>
                  <a:pt x="57835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35" y="123825"/>
                </a:lnTo>
                <a:lnTo>
                  <a:pt x="65976" y="123825"/>
                </a:lnTo>
                <a:lnTo>
                  <a:pt x="102806" y="108559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02532" y="4616259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59" y="21005"/>
                </a:lnTo>
                <a:lnTo>
                  <a:pt x="70002" y="406"/>
                </a:lnTo>
                <a:lnTo>
                  <a:pt x="65976" y="0"/>
                </a:lnTo>
                <a:lnTo>
                  <a:pt x="57835" y="0"/>
                </a:lnTo>
                <a:lnTo>
                  <a:pt x="21005" y="15252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35" y="123825"/>
                </a:lnTo>
                <a:lnTo>
                  <a:pt x="65976" y="123825"/>
                </a:lnTo>
                <a:lnTo>
                  <a:pt x="102806" y="108559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002532" y="7083234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61"/>
                </a:moveTo>
                <a:lnTo>
                  <a:pt x="108559" y="21005"/>
                </a:lnTo>
                <a:lnTo>
                  <a:pt x="70002" y="393"/>
                </a:lnTo>
                <a:lnTo>
                  <a:pt x="65976" y="0"/>
                </a:lnTo>
                <a:lnTo>
                  <a:pt x="57835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61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35" y="123825"/>
                </a:lnTo>
                <a:lnTo>
                  <a:pt x="65976" y="123825"/>
                </a:lnTo>
                <a:lnTo>
                  <a:pt x="102806" y="108559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6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294632" y="2793810"/>
            <a:ext cx="605853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805939" algn="l"/>
                <a:tab pos="3125470" algn="l"/>
                <a:tab pos="4566920" algn="l"/>
                <a:tab pos="5003800" algn="l"/>
              </a:tabLst>
            </a:pP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Operating	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system	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security	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critical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94632" y="3612959"/>
            <a:ext cx="472059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85620" algn="l"/>
                <a:tab pos="3393440" algn="l"/>
              </a:tabLst>
            </a:pP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integrit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y	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again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st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evolving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94632" y="3203385"/>
            <a:ext cx="6056630" cy="8464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ts val="3229"/>
              </a:lnSpc>
              <a:spcBef>
                <a:spcPts val="100"/>
              </a:spcBef>
              <a:tabLst>
                <a:tab pos="823594" algn="l"/>
                <a:tab pos="1899920" algn="l"/>
                <a:tab pos="3924300" algn="l"/>
                <a:tab pos="4898390" algn="l"/>
              </a:tabLst>
            </a:pP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protection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system</a:t>
            </a:r>
            <a:endParaRPr sz="2700">
              <a:latin typeface="Trebuchet MS"/>
              <a:cs typeface="Trebuchet MS"/>
            </a:endParaRPr>
          </a:p>
          <a:p>
            <a:pPr marR="5715" algn="r">
              <a:lnSpc>
                <a:spcPts val="3229"/>
              </a:lnSpc>
            </a:pP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cyber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94632" y="4022534"/>
            <a:ext cx="6057900" cy="4551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threats.</a:t>
            </a:r>
            <a:endParaRPr sz="2700">
              <a:latin typeface="Trebuchet MS"/>
              <a:cs typeface="Trebuchet MS"/>
            </a:endParaRPr>
          </a:p>
          <a:p>
            <a:pPr marL="12700" marR="5715" algn="just">
              <a:lnSpc>
                <a:spcPct val="100000"/>
              </a:lnSpc>
              <a:spcBef>
                <a:spcPts val="60"/>
              </a:spcBef>
            </a:pP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Traditional</a:t>
            </a:r>
            <a:r>
              <a:rPr sz="2700" spc="25" dirty="0">
                <a:solidFill>
                  <a:srgbClr val="FFFFFF"/>
                </a:solidFill>
                <a:latin typeface="Trebuchet MS"/>
                <a:cs typeface="Trebuchet MS"/>
              </a:rPr>
              <a:t> security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Trebuchet MS"/>
                <a:cs typeface="Trebuchet MS"/>
              </a:rPr>
              <a:t>measures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face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challenges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5" dirty="0">
                <a:solidFill>
                  <a:srgbClr val="FFFFFF"/>
                </a:solidFill>
                <a:latin typeface="Trebuchet MS"/>
                <a:cs typeface="Trebuchet MS"/>
              </a:rPr>
              <a:t>addressing</a:t>
            </a:r>
            <a:r>
              <a:rPr sz="2700" spc="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advanced </a:t>
            </a:r>
            <a:r>
              <a:rPr sz="2700" spc="-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threats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25" dirty="0">
                <a:solidFill>
                  <a:srgbClr val="FFFFFF"/>
                </a:solidFill>
                <a:latin typeface="Trebuchet MS"/>
                <a:cs typeface="Trebuchet MS"/>
              </a:rPr>
              <a:t>vulnerabilities.Blockchain </a:t>
            </a:r>
            <a:r>
              <a:rPr sz="2700" spc="-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technology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90" dirty="0">
                <a:solidFill>
                  <a:srgbClr val="FFFFFF"/>
                </a:solidFill>
                <a:latin typeface="Trebuchet MS"/>
                <a:cs typeface="Trebuchet MS"/>
              </a:rPr>
              <a:t>oﬀers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" dirty="0">
                <a:solidFill>
                  <a:srgbClr val="FFFFFF"/>
                </a:solidFill>
                <a:latin typeface="Trebuchet MS"/>
                <a:cs typeface="Trebuchet MS"/>
              </a:rPr>
              <a:t>decentralized, 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transparent,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tamper-proof 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solutions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90" dirty="0">
                <a:solidFill>
                  <a:srgbClr val="FFFFFF"/>
                </a:solidFill>
                <a:latin typeface="Trebuchet MS"/>
                <a:cs typeface="Trebuchet MS"/>
              </a:rPr>
              <a:t>enhancing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229" dirty="0">
                <a:solidFill>
                  <a:srgbClr val="FFFFFF"/>
                </a:solidFill>
                <a:latin typeface="Trebuchet MS"/>
                <a:cs typeface="Trebuchet MS"/>
              </a:rPr>
              <a:t>OS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security.</a:t>
            </a:r>
            <a:endParaRPr sz="2700">
              <a:latin typeface="Trebuchet MS"/>
              <a:cs typeface="Trebuchet MS"/>
            </a:endParaRPr>
          </a:p>
          <a:p>
            <a:pPr marL="12700" marR="5080" algn="just">
              <a:lnSpc>
                <a:spcPts val="3229"/>
              </a:lnSpc>
              <a:spcBef>
                <a:spcPts val="80"/>
              </a:spcBef>
            </a:pP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Integration</a:t>
            </a:r>
            <a:r>
              <a:rPr sz="27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blockchain</a:t>
            </a:r>
            <a:r>
              <a:rPr sz="27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27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mitigate </a:t>
            </a:r>
            <a:r>
              <a:rPr sz="2700" spc="-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risks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associated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centralized 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control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unauthorized 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access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in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229" dirty="0">
                <a:solidFill>
                  <a:srgbClr val="FFFFFF"/>
                </a:solidFill>
                <a:latin typeface="Trebuchet MS"/>
                <a:cs typeface="Trebuchet MS"/>
              </a:rPr>
              <a:t>OS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environments.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327343" y="2548641"/>
            <a:ext cx="4053840" cy="95885"/>
          </a:xfrm>
          <a:custGeom>
            <a:avLst/>
            <a:gdLst/>
            <a:ahLst/>
            <a:cxnLst/>
            <a:rect l="l" t="t" r="r" b="b"/>
            <a:pathLst>
              <a:path w="4053840" h="95885">
                <a:moveTo>
                  <a:pt x="4053700" y="0"/>
                </a:moveTo>
                <a:lnTo>
                  <a:pt x="0" y="0"/>
                </a:lnTo>
                <a:lnTo>
                  <a:pt x="0" y="95383"/>
                </a:lnTo>
                <a:lnTo>
                  <a:pt x="4053700" y="95383"/>
                </a:lnTo>
                <a:lnTo>
                  <a:pt x="4053700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object 18"/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19" name="object 19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615451" y="1115212"/>
            <a:ext cx="8442325" cy="1597025"/>
          </a:xfrm>
          <a:prstGeom prst="rect">
            <a:avLst/>
          </a:prstGeom>
        </p:spPr>
        <p:txBody>
          <a:bodyPr vert="horz" wrap="square" lIns="0" tIns="154940" rIns="0" bIns="0" rtlCol="0">
            <a:spAutoFit/>
          </a:bodyPr>
          <a:lstStyle/>
          <a:p>
            <a:pPr marL="12700" marR="5080">
              <a:lnSpc>
                <a:spcPts val="5630"/>
              </a:lnSpc>
              <a:spcBef>
                <a:spcPts val="1220"/>
              </a:spcBef>
            </a:pPr>
            <a:r>
              <a:rPr sz="5600" spc="235" dirty="0"/>
              <a:t>Understanding</a:t>
            </a:r>
            <a:r>
              <a:rPr sz="5600" spc="155" dirty="0"/>
              <a:t> </a:t>
            </a:r>
            <a:r>
              <a:rPr sz="5600" spc="245" dirty="0"/>
              <a:t>Operating </a:t>
            </a:r>
            <a:r>
              <a:rPr sz="5600" spc="-1225" dirty="0"/>
              <a:t> </a:t>
            </a:r>
            <a:r>
              <a:rPr sz="5600" spc="265" dirty="0"/>
              <a:t>System</a:t>
            </a:r>
            <a:r>
              <a:rPr sz="5600" spc="190" dirty="0"/>
              <a:t> </a:t>
            </a:r>
            <a:r>
              <a:rPr sz="5600" spc="220" dirty="0"/>
              <a:t>Security</a:t>
            </a:r>
            <a:endParaRPr sz="5600"/>
          </a:p>
        </p:txBody>
      </p:sp>
      <p:sp>
        <p:nvSpPr>
          <p:cNvPr id="8" name="object 8"/>
          <p:cNvSpPr/>
          <p:nvPr/>
        </p:nvSpPr>
        <p:spPr>
          <a:xfrm>
            <a:off x="8737828" y="4036910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35"/>
                </a:moveTo>
                <a:lnTo>
                  <a:pt x="108559" y="21005"/>
                </a:lnTo>
                <a:lnTo>
                  <a:pt x="70002" y="381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52"/>
                </a:lnTo>
                <a:lnTo>
                  <a:pt x="393" y="53809"/>
                </a:lnTo>
                <a:lnTo>
                  <a:pt x="0" y="57835"/>
                </a:lnTo>
                <a:lnTo>
                  <a:pt x="0" y="65989"/>
                </a:lnTo>
                <a:lnTo>
                  <a:pt x="15252" y="102819"/>
                </a:lnTo>
                <a:lnTo>
                  <a:pt x="53809" y="123418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59"/>
                </a:lnTo>
                <a:lnTo>
                  <a:pt x="123418" y="69989"/>
                </a:lnTo>
                <a:lnTo>
                  <a:pt x="123825" y="65989"/>
                </a:lnTo>
                <a:lnTo>
                  <a:pt x="123825" y="61912"/>
                </a:lnTo>
                <a:lnTo>
                  <a:pt x="123825" y="5783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737828" y="5265623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59" y="21018"/>
                </a:lnTo>
                <a:lnTo>
                  <a:pt x="70002" y="393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89"/>
                </a:lnTo>
                <a:lnTo>
                  <a:pt x="15252" y="102819"/>
                </a:lnTo>
                <a:lnTo>
                  <a:pt x="53809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18" y="70002"/>
                </a:lnTo>
                <a:lnTo>
                  <a:pt x="123825" y="65989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737828" y="6503873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59" y="21018"/>
                </a:lnTo>
                <a:lnTo>
                  <a:pt x="70002" y="393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89"/>
                </a:lnTo>
                <a:lnTo>
                  <a:pt x="15252" y="102819"/>
                </a:lnTo>
                <a:lnTo>
                  <a:pt x="53809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18" y="70002"/>
                </a:lnTo>
                <a:lnTo>
                  <a:pt x="123825" y="65989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9031706" y="3862273"/>
            <a:ext cx="6565900" cy="537083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12065" algn="just">
              <a:lnSpc>
                <a:spcPts val="3229"/>
              </a:lnSpc>
              <a:spcBef>
                <a:spcPts val="215"/>
              </a:spcBef>
            </a:pPr>
            <a:r>
              <a:rPr sz="2700" spc="229" dirty="0">
                <a:solidFill>
                  <a:srgbClr val="FFFFFF"/>
                </a:solidFill>
                <a:latin typeface="Trebuchet MS"/>
                <a:cs typeface="Trebuchet MS"/>
              </a:rPr>
              <a:t>OS</a:t>
            </a:r>
            <a:r>
              <a:rPr sz="2700" spc="2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security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includes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protecting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conﬁdentiality, </a:t>
            </a: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integrity,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-15" dirty="0">
                <a:solidFill>
                  <a:srgbClr val="FFFFFF"/>
                </a:solidFill>
                <a:latin typeface="Trebuchet MS"/>
                <a:cs typeface="Trebuchet MS"/>
              </a:rPr>
              <a:t>availability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system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resources.</a:t>
            </a:r>
            <a:endParaRPr sz="2700">
              <a:latin typeface="Trebuchet MS"/>
              <a:cs typeface="Trebuchet MS"/>
            </a:endParaRPr>
          </a:p>
          <a:p>
            <a:pPr marL="12700" algn="just">
              <a:lnSpc>
                <a:spcPts val="3110"/>
              </a:lnSpc>
              <a:tabLst>
                <a:tab pos="2868295" algn="l"/>
                <a:tab pos="5147310" algn="l"/>
              </a:tabLst>
            </a:pP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Challenges	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include	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software</a:t>
            </a:r>
            <a:endParaRPr sz="2700">
              <a:latin typeface="Trebuchet MS"/>
              <a:cs typeface="Trebuchet MS"/>
            </a:endParaRPr>
          </a:p>
          <a:p>
            <a:pPr marL="12700" marR="5080" algn="just">
              <a:lnSpc>
                <a:spcPts val="3229"/>
              </a:lnSpc>
              <a:spcBef>
                <a:spcPts val="175"/>
              </a:spcBef>
            </a:pP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vulnerabilities,</a:t>
            </a:r>
            <a:r>
              <a:rPr sz="27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privilege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" dirty="0">
                <a:solidFill>
                  <a:srgbClr val="FFFFFF"/>
                </a:solidFill>
                <a:latin typeface="Trebuchet MS"/>
                <a:cs typeface="Trebuchet MS"/>
              </a:rPr>
              <a:t>escalation, 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malware,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unauthorised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access.</a:t>
            </a:r>
            <a:endParaRPr sz="2700">
              <a:latin typeface="Trebuchet MS"/>
              <a:cs typeface="Trebuchet MS"/>
            </a:endParaRPr>
          </a:p>
          <a:p>
            <a:pPr marL="12700" algn="just">
              <a:lnSpc>
                <a:spcPts val="3105"/>
              </a:lnSpc>
            </a:pP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Traditional</a:t>
            </a:r>
            <a:r>
              <a:rPr sz="2700" spc="6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0" dirty="0">
                <a:solidFill>
                  <a:srgbClr val="FFFFFF"/>
                </a:solidFill>
                <a:latin typeface="Trebuchet MS"/>
                <a:cs typeface="Trebuchet MS"/>
              </a:rPr>
              <a:t>measures</a:t>
            </a:r>
            <a:r>
              <a:rPr sz="2700" spc="6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0" dirty="0">
                <a:solidFill>
                  <a:srgbClr val="FFFFFF"/>
                </a:solidFill>
                <a:latin typeface="Trebuchet MS"/>
                <a:cs typeface="Trebuchet MS"/>
              </a:rPr>
              <a:t>like</a:t>
            </a:r>
            <a:r>
              <a:rPr sz="2700" spc="6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ﬁrewalls</a:t>
            </a:r>
            <a:r>
              <a:rPr sz="2700" spc="6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endParaRPr sz="2700">
              <a:latin typeface="Trebuchet MS"/>
              <a:cs typeface="Trebuchet MS"/>
            </a:endParaRPr>
          </a:p>
          <a:p>
            <a:pPr marL="12700" marR="10160" algn="just">
              <a:lnSpc>
                <a:spcPts val="3229"/>
              </a:lnSpc>
              <a:spcBef>
                <a:spcPts val="110"/>
              </a:spcBef>
            </a:pP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access 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controls 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are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essential 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but </a:t>
            </a:r>
            <a:r>
              <a:rPr sz="2700" spc="120" dirty="0">
                <a:solidFill>
                  <a:srgbClr val="FFFFFF"/>
                </a:solidFill>
                <a:latin typeface="Trebuchet MS"/>
                <a:cs typeface="Trebuchet MS"/>
              </a:rPr>
              <a:t>may </a:t>
            </a:r>
            <a:r>
              <a:rPr sz="2700" spc="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not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0" dirty="0">
                <a:solidFill>
                  <a:srgbClr val="FFFFFF"/>
                </a:solidFill>
                <a:latin typeface="Trebuchet MS"/>
                <a:cs typeface="Trebuchet MS"/>
              </a:rPr>
              <a:t>fully</a:t>
            </a:r>
            <a:r>
              <a:rPr sz="2700" spc="9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20" dirty="0">
                <a:solidFill>
                  <a:srgbClr val="FFFFFF"/>
                </a:solidFill>
                <a:latin typeface="Trebuchet MS"/>
                <a:cs typeface="Trebuchet MS"/>
              </a:rPr>
              <a:t>address</a:t>
            </a:r>
            <a:r>
              <a:rPr sz="2700" spc="9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advanced</a:t>
            </a:r>
            <a:r>
              <a:rPr sz="2700" spc="969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persistent</a:t>
            </a:r>
            <a:endParaRPr sz="2700">
              <a:latin typeface="Trebuchet MS"/>
              <a:cs typeface="Trebuchet MS"/>
            </a:endParaRPr>
          </a:p>
          <a:p>
            <a:pPr marL="12700" marR="6985" algn="just">
              <a:lnSpc>
                <a:spcPts val="3220"/>
              </a:lnSpc>
              <a:spcBef>
                <a:spcPts val="70"/>
              </a:spcBef>
            </a:pP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threats.</a:t>
            </a:r>
            <a:r>
              <a:rPr sz="27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Innovative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solutions</a:t>
            </a:r>
            <a:r>
              <a:rPr sz="2700" spc="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like </a:t>
            </a:r>
            <a:r>
              <a:rPr sz="2700" spc="-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blockchain 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integration 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can 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supplement 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existing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security </a:t>
            </a:r>
            <a:r>
              <a:rPr sz="2700" spc="130" dirty="0">
                <a:solidFill>
                  <a:srgbClr val="FFFFFF"/>
                </a:solidFill>
                <a:latin typeface="Trebuchet MS"/>
                <a:cs typeface="Trebuchet MS"/>
              </a:rPr>
              <a:t>measures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enhance 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resilience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against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sophisticated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attacks.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588502" y="3459124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4883124" y="753173"/>
            <a:ext cx="4634865" cy="2096135"/>
          </a:xfrm>
          <a:prstGeom prst="rect">
            <a:avLst/>
          </a:prstGeom>
        </p:spPr>
        <p:txBody>
          <a:bodyPr vert="horz" wrap="square" lIns="0" tIns="140335" rIns="0" bIns="0" rtlCol="0">
            <a:spAutoFit/>
          </a:bodyPr>
          <a:lstStyle/>
          <a:p>
            <a:pPr marL="12065" marR="5080" algn="ctr">
              <a:lnSpc>
                <a:spcPts val="5100"/>
              </a:lnSpc>
              <a:spcBef>
                <a:spcPts val="1105"/>
              </a:spcBef>
            </a:pPr>
            <a:r>
              <a:rPr sz="5050" spc="225" dirty="0"/>
              <a:t>Introduction</a:t>
            </a:r>
            <a:r>
              <a:rPr sz="5050" spc="125" dirty="0"/>
              <a:t> </a:t>
            </a:r>
            <a:r>
              <a:rPr sz="5050" spc="220" dirty="0"/>
              <a:t>to </a:t>
            </a:r>
            <a:r>
              <a:rPr sz="5050" spc="-1095" dirty="0"/>
              <a:t> </a:t>
            </a:r>
            <a:r>
              <a:rPr sz="5050" spc="204" dirty="0"/>
              <a:t>Blockchain </a:t>
            </a:r>
            <a:r>
              <a:rPr sz="5050" spc="210" dirty="0"/>
              <a:t> </a:t>
            </a:r>
            <a:r>
              <a:rPr sz="5050" spc="190" dirty="0"/>
              <a:t>Technology</a:t>
            </a:r>
            <a:endParaRPr sz="5050"/>
          </a:p>
        </p:txBody>
      </p:sp>
      <p:sp>
        <p:nvSpPr>
          <p:cNvPr id="10" name="object 10"/>
          <p:cNvSpPr/>
          <p:nvPr/>
        </p:nvSpPr>
        <p:spPr>
          <a:xfrm>
            <a:off x="4011472" y="4084345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05"/>
                </a:lnTo>
                <a:lnTo>
                  <a:pt x="70002" y="393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52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65" y="102806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59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11472" y="5313070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05"/>
                </a:lnTo>
                <a:lnTo>
                  <a:pt x="70002" y="393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52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65" y="102806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59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011472" y="6551320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05"/>
                </a:lnTo>
                <a:lnTo>
                  <a:pt x="70002" y="393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52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65" y="102806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59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011472" y="7789570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05"/>
                </a:lnTo>
                <a:lnTo>
                  <a:pt x="70002" y="393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52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65" y="102806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59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303572" y="3909720"/>
            <a:ext cx="6223000" cy="125603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 algn="just">
              <a:lnSpc>
                <a:spcPts val="3229"/>
              </a:lnSpc>
              <a:spcBef>
                <a:spcPts val="200"/>
              </a:spcBef>
            </a:pP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Blockchain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sz="2700" spc="25" dirty="0">
                <a:solidFill>
                  <a:srgbClr val="FFFFFF"/>
                </a:solidFill>
                <a:latin typeface="Trebuchet MS"/>
                <a:cs typeface="Trebuchet MS"/>
              </a:rPr>
              <a:t>decentralized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ledger </a:t>
            </a:r>
            <a:r>
              <a:rPr sz="2700" spc="-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recording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transactions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5" dirty="0">
                <a:solidFill>
                  <a:srgbClr val="FFFFFF"/>
                </a:solidFill>
                <a:latin typeface="Trebuchet MS"/>
                <a:cs typeface="Trebuchet MS"/>
              </a:rPr>
              <a:t>across</a:t>
            </a:r>
            <a:r>
              <a:rPr sz="2700" spc="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network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computers.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303572" y="5138445"/>
            <a:ext cx="301942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91310" algn="l"/>
              </a:tabLst>
            </a:pP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Key	</a:t>
            </a:r>
            <a:r>
              <a:rPr sz="2700" spc="5" dirty="0">
                <a:solidFill>
                  <a:srgbClr val="FFFFFF"/>
                </a:solidFill>
                <a:latin typeface="Trebuchet MS"/>
                <a:cs typeface="Trebuchet MS"/>
              </a:rPr>
              <a:t>features: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295575" y="5138445"/>
            <a:ext cx="2228215" cy="85598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 marR="5080" indent="6350">
              <a:lnSpc>
                <a:spcPct val="101899"/>
              </a:lnSpc>
              <a:spcBef>
                <a:spcPts val="35"/>
              </a:spcBef>
            </a:pP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transparency, 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cryptographic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303572" y="5557545"/>
            <a:ext cx="3374390" cy="846455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229"/>
              </a:lnSpc>
              <a:spcBef>
                <a:spcPts val="204"/>
              </a:spcBef>
              <a:tabLst>
                <a:tab pos="2749550" algn="l"/>
              </a:tabLst>
            </a:pP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immutability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,	</a:t>
            </a:r>
            <a:r>
              <a:rPr sz="2700" spc="110" dirty="0">
                <a:solidFill>
                  <a:srgbClr val="FFFFFF"/>
                </a:solidFill>
                <a:latin typeface="Trebuchet MS"/>
                <a:cs typeface="Trebuchet MS"/>
              </a:rPr>
              <a:t>and 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security.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303572" y="6376695"/>
            <a:ext cx="622236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40460" algn="l"/>
                <a:tab pos="2360295" algn="l"/>
                <a:tab pos="4086225" algn="l"/>
              </a:tabLst>
            </a:pP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Each	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block	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contains	timestamped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303572" y="6786271"/>
            <a:ext cx="4157979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0715" algn="l"/>
              </a:tabLst>
            </a:pP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transaction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linked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303572" y="7195846"/>
            <a:ext cx="353631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cryptographic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hashes.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303572" y="6786271"/>
            <a:ext cx="6224905" cy="1265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2700" algn="r">
              <a:lnSpc>
                <a:spcPct val="100000"/>
              </a:lnSpc>
              <a:spcBef>
                <a:spcPts val="100"/>
              </a:spcBef>
            </a:pPr>
            <a:r>
              <a:rPr sz="2700" spc="110" dirty="0">
                <a:solidFill>
                  <a:srgbClr val="FFFFFF"/>
                </a:solidFill>
                <a:latin typeface="Trebuchet MS"/>
                <a:cs typeface="Trebuchet MS"/>
              </a:rPr>
              <a:t>using</a:t>
            </a:r>
            <a:endParaRPr sz="2700">
              <a:latin typeface="Trebuchet MS"/>
              <a:cs typeface="Trebuchet MS"/>
            </a:endParaRPr>
          </a:p>
          <a:p>
            <a:pPr marR="5080" algn="r">
              <a:lnSpc>
                <a:spcPct val="100000"/>
              </a:lnSpc>
              <a:spcBef>
                <a:spcPts val="3284"/>
              </a:spcBef>
              <a:tabLst>
                <a:tab pos="2403475" algn="l"/>
                <a:tab pos="5088890" algn="l"/>
              </a:tabLst>
            </a:pPr>
            <a:r>
              <a:rPr sz="2700" spc="155" dirty="0">
                <a:solidFill>
                  <a:srgbClr val="FFFFFF"/>
                </a:solidFill>
                <a:latin typeface="Trebuchet MS"/>
                <a:cs typeface="Trebuchet MS"/>
              </a:rPr>
              <a:t>Consensus	</a:t>
            </a:r>
            <a:r>
              <a:rPr sz="2700" spc="125" dirty="0">
                <a:solidFill>
                  <a:srgbClr val="FFFFFF"/>
                </a:solidFill>
                <a:latin typeface="Trebuchet MS"/>
                <a:cs typeface="Trebuchet MS"/>
              </a:rPr>
              <a:t>mechanisms	</a:t>
            </a:r>
            <a:r>
              <a:rPr sz="2700" spc="114" dirty="0">
                <a:solidFill>
                  <a:srgbClr val="FFFFFF"/>
                </a:solidFill>
                <a:latin typeface="Trebuchet MS"/>
                <a:cs typeface="Trebuchet MS"/>
              </a:rPr>
              <a:t>ensure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303572" y="8024521"/>
            <a:ext cx="6223635" cy="125603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 algn="just">
              <a:lnSpc>
                <a:spcPts val="3229"/>
              </a:lnSpc>
              <a:spcBef>
                <a:spcPts val="200"/>
              </a:spcBef>
            </a:pP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agreement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75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2700" spc="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transaction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validity </a:t>
            </a:r>
            <a:r>
              <a:rPr sz="2700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without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centralized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control, </a:t>
            </a:r>
            <a:r>
              <a:rPr sz="2700" spc="90" dirty="0">
                <a:solidFill>
                  <a:srgbClr val="FFFFFF"/>
                </a:solidFill>
                <a:latin typeface="Trebuchet MS"/>
                <a:cs typeface="Trebuchet MS"/>
              </a:rPr>
              <a:t>enhancing </a:t>
            </a:r>
            <a:r>
              <a:rPr sz="2700" spc="-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trust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security.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6400634" y="3658343"/>
            <a:ext cx="4159250" cy="98425"/>
          </a:xfrm>
          <a:custGeom>
            <a:avLst/>
            <a:gdLst/>
            <a:ahLst/>
            <a:cxnLst/>
            <a:rect l="l" t="t" r="r" b="b"/>
            <a:pathLst>
              <a:path w="4159250" h="98425">
                <a:moveTo>
                  <a:pt x="4158996" y="0"/>
                </a:moveTo>
                <a:lnTo>
                  <a:pt x="0" y="0"/>
                </a:lnTo>
                <a:lnTo>
                  <a:pt x="0" y="97859"/>
                </a:lnTo>
                <a:lnTo>
                  <a:pt x="4158996" y="97859"/>
                </a:lnTo>
                <a:lnTo>
                  <a:pt x="415899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4" name="object 24"/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25" name="object 25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6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3388256" y="0"/>
                </a:moveTo>
                <a:lnTo>
                  <a:pt x="0" y="0"/>
                </a:lnTo>
                <a:lnTo>
                  <a:pt x="1694128" y="1694128"/>
                </a:lnTo>
                <a:lnTo>
                  <a:pt x="338825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500"/>
            <a:ext cx="1786889" cy="3476625"/>
            <a:chOff x="0" y="3157500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5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586065" y="0"/>
                  </a:moveTo>
                  <a:lnTo>
                    <a:pt x="0" y="586065"/>
                  </a:lnTo>
                  <a:lnTo>
                    <a:pt x="0" y="2890554"/>
                  </a:lnTo>
                  <a:lnTo>
                    <a:pt x="48314" y="2938868"/>
                  </a:lnTo>
                  <a:lnTo>
                    <a:pt x="1786623" y="1200556"/>
                  </a:lnTo>
                  <a:lnTo>
                    <a:pt x="58606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500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48314" y="0"/>
                  </a:moveTo>
                  <a:lnTo>
                    <a:pt x="0" y="48313"/>
                  </a:lnTo>
                  <a:lnTo>
                    <a:pt x="0" y="1313909"/>
                  </a:lnTo>
                  <a:lnTo>
                    <a:pt x="681107" y="632802"/>
                  </a:lnTo>
                  <a:lnTo>
                    <a:pt x="4831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8270"/>
            <a:chOff x="0" y="0"/>
            <a:chExt cx="8515985" cy="10288270"/>
          </a:xfrm>
        </p:grpSpPr>
        <p:sp>
          <p:nvSpPr>
            <p:cNvPr id="7" name="object 7"/>
            <p:cNvSpPr/>
            <p:nvPr/>
          </p:nvSpPr>
          <p:spPr>
            <a:xfrm>
              <a:off x="2067496" y="1715008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0"/>
                  </a:moveTo>
                  <a:lnTo>
                    <a:pt x="0" y="3225457"/>
                  </a:lnTo>
                  <a:lnTo>
                    <a:pt x="3224212" y="6448425"/>
                  </a:lnTo>
                  <a:lnTo>
                    <a:pt x="6448425" y="3225457"/>
                  </a:lnTo>
                  <a:lnTo>
                    <a:pt x="32242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497" y="5512498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2798622" y="0"/>
                  </a:moveTo>
                  <a:lnTo>
                    <a:pt x="0" y="2796120"/>
                  </a:lnTo>
                  <a:lnTo>
                    <a:pt x="194729" y="2990850"/>
                  </a:lnTo>
                  <a:lnTo>
                    <a:pt x="2990850" y="192239"/>
                  </a:lnTo>
                  <a:lnTo>
                    <a:pt x="279862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9"/>
              <a:ext cx="5320563" cy="5055743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5" cy="46155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8910" rIns="0" bIns="0" rtlCol="0">
            <a:spAutoFit/>
          </a:bodyPr>
          <a:lstStyle/>
          <a:p>
            <a:pPr marL="7141845" marR="5080">
              <a:lnSpc>
                <a:spcPts val="6150"/>
              </a:lnSpc>
              <a:spcBef>
                <a:spcPts val="1330"/>
              </a:spcBef>
            </a:pPr>
            <a:r>
              <a:rPr sz="6150" spc="235" dirty="0"/>
              <a:t>Benefits </a:t>
            </a:r>
            <a:r>
              <a:rPr sz="6150" spc="370" dirty="0"/>
              <a:t>of </a:t>
            </a:r>
            <a:r>
              <a:rPr sz="6150" spc="375" dirty="0"/>
              <a:t> </a:t>
            </a:r>
            <a:r>
              <a:rPr sz="6150" spc="229" dirty="0"/>
              <a:t>Blockchain </a:t>
            </a:r>
            <a:r>
              <a:rPr sz="6150" spc="240" dirty="0"/>
              <a:t>in </a:t>
            </a:r>
            <a:r>
              <a:rPr sz="6150" spc="245" dirty="0"/>
              <a:t> </a:t>
            </a:r>
            <a:r>
              <a:rPr sz="6150" spc="254" dirty="0"/>
              <a:t>Operating</a:t>
            </a:r>
            <a:r>
              <a:rPr sz="6150" spc="110" dirty="0"/>
              <a:t> </a:t>
            </a:r>
            <a:r>
              <a:rPr sz="6150" spc="280" dirty="0"/>
              <a:t>System </a:t>
            </a:r>
            <a:r>
              <a:rPr sz="6150" spc="-1340" dirty="0"/>
              <a:t> </a:t>
            </a:r>
            <a:r>
              <a:rPr sz="6150" spc="229" dirty="0"/>
              <a:t>Security</a:t>
            </a:r>
            <a:endParaRPr sz="6150"/>
          </a:p>
        </p:txBody>
      </p:sp>
      <p:sp>
        <p:nvSpPr>
          <p:cNvPr id="12" name="object 12"/>
          <p:cNvSpPr/>
          <p:nvPr/>
        </p:nvSpPr>
        <p:spPr>
          <a:xfrm>
            <a:off x="9606699" y="5372163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05"/>
                </a:lnTo>
                <a:lnTo>
                  <a:pt x="70002" y="393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52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606699" y="6600888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05"/>
                </a:lnTo>
                <a:lnTo>
                  <a:pt x="70002" y="393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52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606699" y="7839138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05"/>
                </a:lnTo>
                <a:lnTo>
                  <a:pt x="70002" y="393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52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9900589" y="5197538"/>
            <a:ext cx="6566534" cy="4142104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6350" algn="just">
              <a:lnSpc>
                <a:spcPts val="3229"/>
              </a:lnSpc>
              <a:spcBef>
                <a:spcPts val="215"/>
              </a:spcBef>
            </a:pP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Transparency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auditability:</a:t>
            </a:r>
            <a:r>
              <a:rPr sz="2700" spc="7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Provides </a:t>
            </a:r>
            <a:r>
              <a:rPr sz="2700" spc="-7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veriﬁable </a:t>
            </a: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trail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system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activities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changes.</a:t>
            </a:r>
            <a:endParaRPr sz="2700">
              <a:latin typeface="Trebuchet MS"/>
              <a:cs typeface="Trebuchet MS"/>
            </a:endParaRPr>
          </a:p>
          <a:p>
            <a:pPr marL="12700" algn="just">
              <a:lnSpc>
                <a:spcPts val="3110"/>
              </a:lnSpc>
            </a:pP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Data </a:t>
            </a:r>
            <a:r>
              <a:rPr sz="2700" spc="7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integrity:</a:t>
            </a:r>
            <a:r>
              <a:rPr sz="2700" spc="16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Immutability </a:t>
            </a:r>
            <a:r>
              <a:rPr sz="2700" spc="84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prevents</a:t>
            </a:r>
            <a:endParaRPr sz="2700">
              <a:latin typeface="Trebuchet MS"/>
              <a:cs typeface="Trebuchet MS"/>
            </a:endParaRPr>
          </a:p>
          <a:p>
            <a:pPr marL="12700" marR="11430" algn="just">
              <a:lnSpc>
                <a:spcPts val="3229"/>
              </a:lnSpc>
              <a:spcBef>
                <a:spcPts val="175"/>
              </a:spcBef>
            </a:pP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unauthorized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modiﬁcations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critical </a:t>
            </a: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system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0" dirty="0">
                <a:solidFill>
                  <a:srgbClr val="FFFFFF"/>
                </a:solidFill>
                <a:latin typeface="Trebuchet MS"/>
                <a:cs typeface="Trebuchet MS"/>
              </a:rPr>
              <a:t>ﬁles.</a:t>
            </a:r>
            <a:endParaRPr sz="2700">
              <a:latin typeface="Trebuchet MS"/>
              <a:cs typeface="Trebuchet MS"/>
            </a:endParaRPr>
          </a:p>
          <a:p>
            <a:pPr marL="12700" algn="just">
              <a:lnSpc>
                <a:spcPts val="3105"/>
              </a:lnSpc>
            </a:pP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Decentralized   </a:t>
            </a:r>
            <a:r>
              <a:rPr sz="2700" spc="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identity</a:t>
            </a:r>
            <a:r>
              <a:rPr sz="2700" spc="9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969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management:</a:t>
            </a:r>
            <a:endParaRPr sz="2700">
              <a:latin typeface="Trebuchet MS"/>
              <a:cs typeface="Trebuchet MS"/>
            </a:endParaRPr>
          </a:p>
          <a:p>
            <a:pPr marL="12700" marR="5080" algn="just">
              <a:lnSpc>
                <a:spcPts val="3229"/>
              </a:lnSpc>
              <a:spcBef>
                <a:spcPts val="110"/>
              </a:spcBef>
            </a:pPr>
            <a:r>
              <a:rPr sz="2700" spc="90" dirty="0">
                <a:solidFill>
                  <a:srgbClr val="FFFFFF"/>
                </a:solidFill>
                <a:latin typeface="Trebuchet MS"/>
                <a:cs typeface="Trebuchet MS"/>
              </a:rPr>
              <a:t>Reduces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reliance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75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2700" spc="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centralized 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authentication </a:t>
            </a:r>
            <a:r>
              <a:rPr sz="2700" spc="6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10" dirty="0">
                <a:solidFill>
                  <a:srgbClr val="FFFFFF"/>
                </a:solidFill>
                <a:latin typeface="Trebuchet MS"/>
                <a:cs typeface="Trebuchet MS"/>
              </a:rPr>
              <a:t>systems </a:t>
            </a:r>
            <a:r>
              <a:rPr sz="2700" spc="5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vulnerable </a:t>
            </a:r>
            <a:r>
              <a:rPr sz="2700" spc="6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25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endParaRPr sz="2700">
              <a:latin typeface="Trebuchet MS"/>
              <a:cs typeface="Trebuchet MS"/>
            </a:endParaRPr>
          </a:p>
          <a:p>
            <a:pPr marL="12700">
              <a:lnSpc>
                <a:spcPts val="3190"/>
              </a:lnSpc>
            </a:pP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attacks.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9447301" y="4914163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07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32"/>
                  </a:lnTo>
                  <a:lnTo>
                    <a:pt x="2938869" y="3168307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30007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02"/>
                  </a:lnTo>
                  <a:lnTo>
                    <a:pt x="2371077" y="630288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6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1392351" y="0"/>
                  </a:moveTo>
                  <a:lnTo>
                    <a:pt x="0" y="1391813"/>
                  </a:lnTo>
                  <a:lnTo>
                    <a:pt x="0" y="3485132"/>
                  </a:lnTo>
                  <a:lnTo>
                    <a:pt x="4354500" y="3485132"/>
                  </a:lnTo>
                  <a:lnTo>
                    <a:pt x="4616551" y="3222979"/>
                  </a:lnTo>
                  <a:lnTo>
                    <a:pt x="1392351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0"/>
                  </a:moveTo>
                  <a:lnTo>
                    <a:pt x="0" y="3851856"/>
                  </a:lnTo>
                  <a:lnTo>
                    <a:pt x="1925929" y="1925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294733" y="4127449"/>
              <a:ext cx="133350" cy="3752850"/>
            </a:xfrm>
            <a:custGeom>
              <a:avLst/>
              <a:gdLst/>
              <a:ahLst/>
              <a:cxnLst/>
              <a:rect l="l" t="t" r="r" b="b"/>
              <a:pathLst>
                <a:path w="133350" h="3752850">
                  <a:moveTo>
                    <a:pt x="133350" y="3681793"/>
                  </a:moveTo>
                  <a:lnTo>
                    <a:pt x="119672" y="3645497"/>
                  </a:lnTo>
                  <a:lnTo>
                    <a:pt x="88138" y="3622903"/>
                  </a:lnTo>
                  <a:lnTo>
                    <a:pt x="71043" y="3619500"/>
                  </a:lnTo>
                  <a:lnTo>
                    <a:pt x="62293" y="3619500"/>
                  </a:lnTo>
                  <a:lnTo>
                    <a:pt x="25984" y="3633165"/>
                  </a:lnTo>
                  <a:lnTo>
                    <a:pt x="3390" y="3664699"/>
                  </a:lnTo>
                  <a:lnTo>
                    <a:pt x="0" y="3681793"/>
                  </a:lnTo>
                  <a:lnTo>
                    <a:pt x="0" y="3690556"/>
                  </a:lnTo>
                  <a:lnTo>
                    <a:pt x="13665" y="3726853"/>
                  </a:lnTo>
                  <a:lnTo>
                    <a:pt x="45199" y="3749446"/>
                  </a:lnTo>
                  <a:lnTo>
                    <a:pt x="62293" y="3752850"/>
                  </a:lnTo>
                  <a:lnTo>
                    <a:pt x="71043" y="3752850"/>
                  </a:lnTo>
                  <a:lnTo>
                    <a:pt x="107353" y="3739184"/>
                  </a:lnTo>
                  <a:lnTo>
                    <a:pt x="129946" y="3707650"/>
                  </a:lnTo>
                  <a:lnTo>
                    <a:pt x="133350" y="3690556"/>
                  </a:lnTo>
                  <a:lnTo>
                    <a:pt x="133350" y="3686175"/>
                  </a:lnTo>
                  <a:lnTo>
                    <a:pt x="133350" y="3681793"/>
                  </a:lnTo>
                  <a:close/>
                </a:path>
                <a:path w="133350" h="3752850">
                  <a:moveTo>
                    <a:pt x="133350" y="1872043"/>
                  </a:moveTo>
                  <a:lnTo>
                    <a:pt x="119672" y="1835746"/>
                  </a:lnTo>
                  <a:lnTo>
                    <a:pt x="88138" y="1813153"/>
                  </a:lnTo>
                  <a:lnTo>
                    <a:pt x="71043" y="1809750"/>
                  </a:lnTo>
                  <a:lnTo>
                    <a:pt x="62293" y="1809750"/>
                  </a:lnTo>
                  <a:lnTo>
                    <a:pt x="25984" y="1823415"/>
                  </a:lnTo>
                  <a:lnTo>
                    <a:pt x="3390" y="1854949"/>
                  </a:lnTo>
                  <a:lnTo>
                    <a:pt x="0" y="1872043"/>
                  </a:lnTo>
                  <a:lnTo>
                    <a:pt x="0" y="1880806"/>
                  </a:lnTo>
                  <a:lnTo>
                    <a:pt x="13665" y="1917103"/>
                  </a:lnTo>
                  <a:lnTo>
                    <a:pt x="45199" y="1939696"/>
                  </a:lnTo>
                  <a:lnTo>
                    <a:pt x="62293" y="1943100"/>
                  </a:lnTo>
                  <a:lnTo>
                    <a:pt x="71043" y="1943100"/>
                  </a:lnTo>
                  <a:lnTo>
                    <a:pt x="107353" y="1929434"/>
                  </a:lnTo>
                  <a:lnTo>
                    <a:pt x="129946" y="1897900"/>
                  </a:lnTo>
                  <a:lnTo>
                    <a:pt x="133350" y="1880806"/>
                  </a:lnTo>
                  <a:lnTo>
                    <a:pt x="133350" y="1876425"/>
                  </a:lnTo>
                  <a:lnTo>
                    <a:pt x="133350" y="1872043"/>
                  </a:lnTo>
                  <a:close/>
                </a:path>
                <a:path w="133350" h="3752850">
                  <a:moveTo>
                    <a:pt x="133350" y="62293"/>
                  </a:moveTo>
                  <a:lnTo>
                    <a:pt x="119672" y="25996"/>
                  </a:lnTo>
                  <a:lnTo>
                    <a:pt x="88138" y="3403"/>
                  </a:lnTo>
                  <a:lnTo>
                    <a:pt x="71043" y="0"/>
                  </a:lnTo>
                  <a:lnTo>
                    <a:pt x="62293" y="0"/>
                  </a:lnTo>
                  <a:lnTo>
                    <a:pt x="25984" y="13665"/>
                  </a:lnTo>
                  <a:lnTo>
                    <a:pt x="3390" y="45199"/>
                  </a:lnTo>
                  <a:lnTo>
                    <a:pt x="0" y="62293"/>
                  </a:lnTo>
                  <a:lnTo>
                    <a:pt x="0" y="71069"/>
                  </a:lnTo>
                  <a:lnTo>
                    <a:pt x="13665" y="107365"/>
                  </a:lnTo>
                  <a:lnTo>
                    <a:pt x="45199" y="129946"/>
                  </a:lnTo>
                  <a:lnTo>
                    <a:pt x="62293" y="133350"/>
                  </a:lnTo>
                  <a:lnTo>
                    <a:pt x="71043" y="133350"/>
                  </a:lnTo>
                  <a:lnTo>
                    <a:pt x="107353" y="119697"/>
                  </a:lnTo>
                  <a:lnTo>
                    <a:pt x="129946" y="88163"/>
                  </a:lnTo>
                  <a:lnTo>
                    <a:pt x="133350" y="71069"/>
                  </a:lnTo>
                  <a:lnTo>
                    <a:pt x="133350" y="66675"/>
                  </a:lnTo>
                  <a:lnTo>
                    <a:pt x="133350" y="6229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147443" y="608222"/>
            <a:ext cx="7120890" cy="2780665"/>
          </a:xfrm>
          <a:prstGeom prst="rect">
            <a:avLst/>
          </a:prstGeom>
        </p:spPr>
        <p:txBody>
          <a:bodyPr vert="horz" wrap="square" lIns="0" tIns="180975" rIns="0" bIns="0" rtlCol="0">
            <a:spAutoFit/>
          </a:bodyPr>
          <a:lstStyle/>
          <a:p>
            <a:pPr marL="12700" marR="5080" indent="2123440" algn="r">
              <a:lnSpc>
                <a:spcPct val="83800"/>
              </a:lnSpc>
              <a:spcBef>
                <a:spcPts val="1425"/>
              </a:spcBef>
            </a:pPr>
            <a:r>
              <a:rPr sz="6750" spc="250" dirty="0"/>
              <a:t>Use</a:t>
            </a:r>
            <a:r>
              <a:rPr sz="6750" spc="185" dirty="0"/>
              <a:t> </a:t>
            </a:r>
            <a:r>
              <a:rPr sz="6750" spc="340" dirty="0"/>
              <a:t>Cases</a:t>
            </a:r>
            <a:r>
              <a:rPr sz="6750" spc="190" dirty="0"/>
              <a:t> </a:t>
            </a:r>
            <a:r>
              <a:rPr sz="6750" spc="415" dirty="0"/>
              <a:t>of </a:t>
            </a:r>
            <a:r>
              <a:rPr sz="6750" spc="-1470" dirty="0"/>
              <a:t> </a:t>
            </a:r>
            <a:r>
              <a:rPr sz="6750" spc="254" dirty="0"/>
              <a:t>Blockchain </a:t>
            </a:r>
            <a:r>
              <a:rPr sz="6750" spc="270" dirty="0"/>
              <a:t>in </a:t>
            </a:r>
            <a:r>
              <a:rPr sz="6750" spc="275" dirty="0"/>
              <a:t> </a:t>
            </a:r>
            <a:r>
              <a:rPr sz="6750" spc="280" dirty="0"/>
              <a:t>Operating</a:t>
            </a:r>
            <a:r>
              <a:rPr sz="6750" spc="195" dirty="0"/>
              <a:t> </a:t>
            </a:r>
            <a:r>
              <a:rPr sz="6750" spc="310" dirty="0"/>
              <a:t>System</a:t>
            </a:r>
            <a:endParaRPr sz="6750"/>
          </a:p>
        </p:txBody>
      </p:sp>
      <p:sp>
        <p:nvSpPr>
          <p:cNvPr id="11" name="object 11"/>
          <p:cNvSpPr txBox="1"/>
          <p:nvPr/>
        </p:nvSpPr>
        <p:spPr>
          <a:xfrm>
            <a:off x="4617186" y="3937584"/>
            <a:ext cx="1222375" cy="47815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50" spc="2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950" spc="5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950" spc="-4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950" spc="20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950" spc="6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950" spc="5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295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23191" y="3455524"/>
            <a:ext cx="3872865" cy="10566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4"/>
              </a:spcBef>
            </a:pPr>
            <a:r>
              <a:rPr sz="2950" spc="16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950" spc="19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950" spc="-1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0125" spc="-3082" baseline="17283" dirty="0">
                <a:solidFill>
                  <a:srgbClr val="FFFFFF"/>
                </a:solidFill>
                <a:latin typeface="Cambria"/>
                <a:cs typeface="Cambria"/>
              </a:rPr>
              <a:t>S</a:t>
            </a:r>
            <a:r>
              <a:rPr sz="2950" spc="-1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950" spc="21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950" spc="-110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10125" spc="-3472" baseline="17283" dirty="0">
                <a:solidFill>
                  <a:srgbClr val="FFFFFF"/>
                </a:solidFill>
                <a:latin typeface="Cambria"/>
                <a:cs typeface="Cambria"/>
              </a:rPr>
              <a:t>e</a:t>
            </a:r>
            <a:r>
              <a:rPr sz="2950" spc="6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950" spc="-19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10125" spc="-4042" baseline="17283" dirty="0">
                <a:solidFill>
                  <a:srgbClr val="FFFFFF"/>
                </a:solidFill>
                <a:latin typeface="Cambria"/>
                <a:cs typeface="Cambria"/>
              </a:rPr>
              <a:t>c</a:t>
            </a:r>
            <a:r>
              <a:rPr sz="2950" spc="16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950" spc="-31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10125" spc="-4875" baseline="17283" dirty="0">
                <a:solidFill>
                  <a:srgbClr val="FFFFFF"/>
                </a:solidFill>
                <a:latin typeface="Cambria"/>
                <a:cs typeface="Cambria"/>
              </a:rPr>
              <a:t>u</a:t>
            </a:r>
            <a:r>
              <a:rPr sz="2950" spc="-10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950" spc="2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950" spc="-42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10125" spc="52" baseline="17283" dirty="0">
                <a:solidFill>
                  <a:srgbClr val="FFFFFF"/>
                </a:solidFill>
                <a:latin typeface="Cambria"/>
                <a:cs typeface="Cambria"/>
              </a:rPr>
              <a:t>r</a:t>
            </a:r>
            <a:r>
              <a:rPr sz="10125" spc="157" baseline="17283" dirty="0">
                <a:solidFill>
                  <a:srgbClr val="FFFFFF"/>
                </a:solidFill>
                <a:latin typeface="Cambria"/>
                <a:cs typeface="Cambria"/>
              </a:rPr>
              <a:t>i</a:t>
            </a:r>
            <a:r>
              <a:rPr sz="10125" spc="-2340" baseline="17283" dirty="0">
                <a:solidFill>
                  <a:srgbClr val="FFFFFF"/>
                </a:solidFill>
                <a:latin typeface="Cambria"/>
                <a:cs typeface="Cambria"/>
              </a:rPr>
              <a:t>t</a:t>
            </a:r>
            <a:r>
              <a:rPr sz="2950" spc="9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950" spc="-155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10125" spc="-2482" baseline="17283" dirty="0">
                <a:solidFill>
                  <a:srgbClr val="FFFFFF"/>
                </a:solidFill>
                <a:latin typeface="Cambria"/>
                <a:cs typeface="Cambria"/>
              </a:rPr>
              <a:t>y</a:t>
            </a:r>
            <a:r>
              <a:rPr sz="2950" spc="17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endParaRPr sz="295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617186" y="4394784"/>
            <a:ext cx="5653405" cy="50025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0600"/>
              </a:lnSpc>
              <a:spcBef>
                <a:spcPts val="95"/>
              </a:spcBef>
            </a:pPr>
            <a:r>
              <a:rPr sz="2950" spc="100" dirty="0">
                <a:solidFill>
                  <a:srgbClr val="FFFFFF"/>
                </a:solidFill>
                <a:latin typeface="Trebuchet MS"/>
                <a:cs typeface="Trebuchet MS"/>
              </a:rPr>
              <a:t>ﬁrmware</a:t>
            </a:r>
            <a:r>
              <a:rPr sz="2950" spc="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60" dirty="0">
                <a:solidFill>
                  <a:srgbClr val="FFFFFF"/>
                </a:solidFill>
                <a:latin typeface="Trebuchet MS"/>
                <a:cs typeface="Trebuchet MS"/>
              </a:rPr>
              <a:t>updates:</a:t>
            </a:r>
            <a:r>
              <a:rPr sz="295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Trebuchet MS"/>
                <a:cs typeface="Trebuchet MS"/>
              </a:rPr>
              <a:t>Validates </a:t>
            </a:r>
            <a:r>
              <a:rPr sz="2950" spc="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15" dirty="0">
                <a:solidFill>
                  <a:srgbClr val="FFFFFF"/>
                </a:solidFill>
                <a:latin typeface="Trebuchet MS"/>
                <a:cs typeface="Trebuchet MS"/>
              </a:rPr>
              <a:t>authenticity</a:t>
            </a:r>
            <a:r>
              <a:rPr sz="295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15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950" spc="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5" dirty="0">
                <a:solidFill>
                  <a:srgbClr val="FFFFFF"/>
                </a:solidFill>
                <a:latin typeface="Trebuchet MS"/>
                <a:cs typeface="Trebuchet MS"/>
              </a:rPr>
              <a:t>integrity</a:t>
            </a:r>
            <a:r>
              <a:rPr sz="2950" spc="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50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2950" spc="55" dirty="0">
                <a:solidFill>
                  <a:srgbClr val="FFFFFF"/>
                </a:solidFill>
                <a:latin typeface="Trebuchet MS"/>
                <a:cs typeface="Trebuchet MS"/>
              </a:rPr>
              <a:t> updates, </a:t>
            </a:r>
            <a:r>
              <a:rPr sz="2950" spc="70" dirty="0">
                <a:solidFill>
                  <a:srgbClr val="FFFFFF"/>
                </a:solidFill>
                <a:latin typeface="Trebuchet MS"/>
                <a:cs typeface="Trebuchet MS"/>
              </a:rPr>
              <a:t>preventing </a:t>
            </a:r>
            <a:r>
              <a:rPr sz="2950" spc="45" dirty="0">
                <a:solidFill>
                  <a:srgbClr val="FFFFFF"/>
                </a:solidFill>
                <a:latin typeface="Trebuchet MS"/>
                <a:cs typeface="Trebuchet MS"/>
              </a:rPr>
              <a:t>tampering. </a:t>
            </a:r>
            <a:r>
              <a:rPr sz="2950" spc="-8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95" dirty="0">
                <a:solidFill>
                  <a:srgbClr val="FFFFFF"/>
                </a:solidFill>
                <a:latin typeface="Trebuchet MS"/>
                <a:cs typeface="Trebuchet MS"/>
              </a:rPr>
              <a:t>Immutable</a:t>
            </a:r>
            <a:r>
              <a:rPr sz="2950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80" dirty="0">
                <a:solidFill>
                  <a:srgbClr val="FFFFFF"/>
                </a:solidFill>
                <a:latin typeface="Trebuchet MS"/>
                <a:cs typeface="Trebuchet MS"/>
              </a:rPr>
              <a:t>logging </a:t>
            </a:r>
            <a:r>
              <a:rPr sz="2950" spc="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15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950" spc="-8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20" dirty="0">
                <a:solidFill>
                  <a:srgbClr val="FFFFFF"/>
                </a:solidFill>
                <a:latin typeface="Trebuchet MS"/>
                <a:cs typeface="Trebuchet MS"/>
              </a:rPr>
              <a:t>auditing:</a:t>
            </a:r>
            <a:r>
              <a:rPr sz="295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125" dirty="0">
                <a:solidFill>
                  <a:srgbClr val="FFFFFF"/>
                </a:solidFill>
                <a:latin typeface="Trebuchet MS"/>
                <a:cs typeface="Trebuchet MS"/>
              </a:rPr>
              <a:t>Enhances</a:t>
            </a:r>
            <a:r>
              <a:rPr sz="2950" spc="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60" dirty="0">
                <a:solidFill>
                  <a:srgbClr val="FFFFFF"/>
                </a:solidFill>
                <a:latin typeface="Trebuchet MS"/>
                <a:cs typeface="Trebuchet MS"/>
              </a:rPr>
              <a:t>forensic </a:t>
            </a:r>
            <a:r>
              <a:rPr sz="295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15" dirty="0">
                <a:solidFill>
                  <a:srgbClr val="FFFFFF"/>
                </a:solidFill>
                <a:latin typeface="Trebuchet MS"/>
                <a:cs typeface="Trebuchet MS"/>
              </a:rPr>
              <a:t>capabilities</a:t>
            </a:r>
            <a:r>
              <a:rPr sz="295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15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950" spc="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-25" dirty="0">
                <a:solidFill>
                  <a:srgbClr val="FFFFFF"/>
                </a:solidFill>
                <a:latin typeface="Trebuchet MS"/>
                <a:cs typeface="Trebuchet MS"/>
              </a:rPr>
              <a:t>facilitates </a:t>
            </a:r>
            <a:r>
              <a:rPr sz="2950" spc="-8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70" dirty="0">
                <a:solidFill>
                  <a:srgbClr val="FFFFFF"/>
                </a:solidFill>
                <a:latin typeface="Trebuchet MS"/>
                <a:cs typeface="Trebuchet MS"/>
              </a:rPr>
              <a:t>compliance</a:t>
            </a:r>
            <a:r>
              <a:rPr sz="295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2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295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40" dirty="0">
                <a:solidFill>
                  <a:srgbClr val="FFFFFF"/>
                </a:solidFill>
                <a:latin typeface="Trebuchet MS"/>
                <a:cs typeface="Trebuchet MS"/>
              </a:rPr>
              <a:t>regulations.</a:t>
            </a:r>
            <a:endParaRPr sz="2950">
              <a:latin typeface="Trebuchet MS"/>
              <a:cs typeface="Trebuchet MS"/>
            </a:endParaRPr>
          </a:p>
          <a:p>
            <a:pPr marL="12700" marR="5080" algn="just">
              <a:lnSpc>
                <a:spcPts val="3600"/>
              </a:lnSpc>
              <a:spcBef>
                <a:spcPts val="55"/>
              </a:spcBef>
            </a:pPr>
            <a:r>
              <a:rPr sz="2950" spc="90" dirty="0">
                <a:solidFill>
                  <a:srgbClr val="FFFFFF"/>
                </a:solidFill>
                <a:latin typeface="Trebuchet MS"/>
                <a:cs typeface="Trebuchet MS"/>
              </a:rPr>
              <a:t>Securing</a:t>
            </a:r>
            <a:r>
              <a:rPr sz="2950" spc="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55" dirty="0">
                <a:solidFill>
                  <a:srgbClr val="FFFFFF"/>
                </a:solidFill>
                <a:latin typeface="Trebuchet MS"/>
                <a:cs typeface="Trebuchet MS"/>
              </a:rPr>
              <a:t>distributed</a:t>
            </a:r>
            <a:r>
              <a:rPr sz="2950" spc="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-15" dirty="0">
                <a:solidFill>
                  <a:srgbClr val="FFFFFF"/>
                </a:solidFill>
                <a:latin typeface="Trebuchet MS"/>
                <a:cs typeface="Trebuchet MS"/>
              </a:rPr>
              <a:t>ﬁle </a:t>
            </a:r>
            <a:r>
              <a:rPr sz="295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75" dirty="0">
                <a:solidFill>
                  <a:srgbClr val="FFFFFF"/>
                </a:solidFill>
                <a:latin typeface="Trebuchet MS"/>
                <a:cs typeface="Trebuchet MS"/>
              </a:rPr>
              <a:t>systems:</a:t>
            </a:r>
            <a:r>
              <a:rPr sz="2950" spc="8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145" dirty="0">
                <a:solidFill>
                  <a:srgbClr val="FFFFFF"/>
                </a:solidFill>
                <a:latin typeface="Trebuchet MS"/>
                <a:cs typeface="Trebuchet MS"/>
              </a:rPr>
              <a:t>Ensures</a:t>
            </a:r>
            <a:r>
              <a:rPr sz="2950" spc="4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6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endParaRPr sz="2950">
              <a:latin typeface="Trebuchet MS"/>
              <a:cs typeface="Trebuchet MS"/>
            </a:endParaRPr>
          </a:p>
          <a:p>
            <a:pPr marL="12700" marR="5080" algn="just">
              <a:lnSpc>
                <a:spcPts val="3529"/>
              </a:lnSpc>
              <a:spcBef>
                <a:spcPts val="40"/>
              </a:spcBef>
            </a:pPr>
            <a:r>
              <a:rPr sz="2950" spc="25" dirty="0">
                <a:solidFill>
                  <a:srgbClr val="FFFFFF"/>
                </a:solidFill>
                <a:latin typeface="Trebuchet MS"/>
                <a:cs typeface="Trebuchet MS"/>
              </a:rPr>
              <a:t>replication</a:t>
            </a:r>
            <a:r>
              <a:rPr sz="295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15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950" spc="80" dirty="0">
                <a:solidFill>
                  <a:srgbClr val="FFFFFF"/>
                </a:solidFill>
                <a:latin typeface="Trebuchet MS"/>
                <a:cs typeface="Trebuchet MS"/>
              </a:rPr>
              <a:t>access </a:t>
            </a:r>
            <a:r>
              <a:rPr sz="2950" spc="55" dirty="0">
                <a:solidFill>
                  <a:srgbClr val="FFFFFF"/>
                </a:solidFill>
                <a:latin typeface="Trebuchet MS"/>
                <a:cs typeface="Trebuchet MS"/>
              </a:rPr>
              <a:t>control </a:t>
            </a:r>
            <a:r>
              <a:rPr sz="2950" spc="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55" dirty="0">
                <a:solidFill>
                  <a:srgbClr val="FFFFFF"/>
                </a:solidFill>
                <a:latin typeface="Trebuchet MS"/>
                <a:cs typeface="Trebuchet MS"/>
              </a:rPr>
              <a:t>without</a:t>
            </a:r>
            <a:r>
              <a:rPr sz="295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15" dirty="0">
                <a:solidFill>
                  <a:srgbClr val="FFFFFF"/>
                </a:solidFill>
                <a:latin typeface="Trebuchet MS"/>
                <a:cs typeface="Trebuchet MS"/>
              </a:rPr>
              <a:t>central</a:t>
            </a:r>
            <a:r>
              <a:rPr sz="295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spc="5" dirty="0">
                <a:solidFill>
                  <a:srgbClr val="FFFFFF"/>
                </a:solidFill>
                <a:latin typeface="Trebuchet MS"/>
                <a:cs typeface="Trebuchet MS"/>
              </a:rPr>
              <a:t>vulnerabilities.</a:t>
            </a:r>
            <a:endParaRPr sz="2950">
              <a:latin typeface="Trebuchet MS"/>
              <a:cs typeface="Trebuchet M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257201" y="3679393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8" y="0"/>
            <a:ext cx="18278475" cy="10287000"/>
            <a:chOff x="5288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89"/>
              <a:ext cx="18278472" cy="1028120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3" y="2895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5" y="0"/>
                  </a:moveTo>
                  <a:lnTo>
                    <a:pt x="0" y="0"/>
                  </a:lnTo>
                  <a:lnTo>
                    <a:pt x="0" y="10277475"/>
                  </a:lnTo>
                  <a:lnTo>
                    <a:pt x="7077075" y="10277475"/>
                  </a:lnTo>
                  <a:lnTo>
                    <a:pt x="7077075" y="0"/>
                  </a:lnTo>
                  <a:close/>
                </a:path>
              </a:pathLst>
            </a:custGeom>
            <a:solidFill>
              <a:srgbClr val="28293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256554" y="1696022"/>
            <a:ext cx="4718050" cy="1492250"/>
          </a:xfrm>
          <a:prstGeom prst="rect">
            <a:avLst/>
          </a:prstGeom>
        </p:spPr>
        <p:txBody>
          <a:bodyPr vert="horz" wrap="square" lIns="0" tIns="146050" rIns="0" bIns="0" rtlCol="0">
            <a:spAutoFit/>
          </a:bodyPr>
          <a:lstStyle/>
          <a:p>
            <a:pPr marL="592455" marR="5080" indent="-580390">
              <a:lnSpc>
                <a:spcPts val="5250"/>
              </a:lnSpc>
              <a:spcBef>
                <a:spcPts val="1150"/>
              </a:spcBef>
            </a:pPr>
            <a:r>
              <a:rPr sz="5250" spc="225" dirty="0"/>
              <a:t>Challenges</a:t>
            </a:r>
            <a:r>
              <a:rPr sz="5250" spc="105" dirty="0"/>
              <a:t> </a:t>
            </a:r>
            <a:r>
              <a:rPr sz="5250" spc="254" dirty="0"/>
              <a:t>and </a:t>
            </a:r>
            <a:r>
              <a:rPr sz="5250" spc="-1145" dirty="0"/>
              <a:t> </a:t>
            </a:r>
            <a:r>
              <a:rPr sz="5250" spc="195" dirty="0"/>
              <a:t>Limitations</a:t>
            </a:r>
            <a:endParaRPr sz="5250"/>
          </a:p>
        </p:txBody>
      </p:sp>
      <p:grpSp>
        <p:nvGrpSpPr>
          <p:cNvPr id="8" name="object 8"/>
          <p:cNvGrpSpPr/>
          <p:nvPr/>
        </p:nvGrpSpPr>
        <p:grpSpPr>
          <a:xfrm>
            <a:off x="11974804" y="3831742"/>
            <a:ext cx="5982335" cy="5086985"/>
            <a:chOff x="11974804" y="3831742"/>
            <a:chExt cx="5982335" cy="5086985"/>
          </a:xfrm>
        </p:grpSpPr>
        <p:sp>
          <p:nvSpPr>
            <p:cNvPr id="9" name="object 9"/>
            <p:cNvSpPr/>
            <p:nvPr/>
          </p:nvSpPr>
          <p:spPr>
            <a:xfrm>
              <a:off x="11974805" y="4270273"/>
              <a:ext cx="123825" cy="4648200"/>
            </a:xfrm>
            <a:custGeom>
              <a:avLst/>
              <a:gdLst/>
              <a:ahLst/>
              <a:cxnLst/>
              <a:rect l="l" t="t" r="r" b="b"/>
              <a:pathLst>
                <a:path w="123825" h="4648200">
                  <a:moveTo>
                    <a:pt x="123825" y="4582211"/>
                  </a:moveTo>
                  <a:lnTo>
                    <a:pt x="108546" y="4545368"/>
                  </a:lnTo>
                  <a:lnTo>
                    <a:pt x="70002" y="4524756"/>
                  </a:lnTo>
                  <a:lnTo>
                    <a:pt x="65976" y="4524362"/>
                  </a:lnTo>
                  <a:lnTo>
                    <a:pt x="57848" y="4524362"/>
                  </a:lnTo>
                  <a:lnTo>
                    <a:pt x="21005" y="4539627"/>
                  </a:lnTo>
                  <a:lnTo>
                    <a:pt x="393" y="4578185"/>
                  </a:lnTo>
                  <a:lnTo>
                    <a:pt x="0" y="4582211"/>
                  </a:lnTo>
                  <a:lnTo>
                    <a:pt x="0" y="4590339"/>
                  </a:lnTo>
                  <a:lnTo>
                    <a:pt x="15265" y="4627181"/>
                  </a:lnTo>
                  <a:lnTo>
                    <a:pt x="53822" y="4647793"/>
                  </a:lnTo>
                  <a:lnTo>
                    <a:pt x="57848" y="4648187"/>
                  </a:lnTo>
                  <a:lnTo>
                    <a:pt x="65976" y="4648187"/>
                  </a:lnTo>
                  <a:lnTo>
                    <a:pt x="102819" y="4632934"/>
                  </a:lnTo>
                  <a:lnTo>
                    <a:pt x="123431" y="4594364"/>
                  </a:lnTo>
                  <a:lnTo>
                    <a:pt x="123825" y="4590339"/>
                  </a:lnTo>
                  <a:lnTo>
                    <a:pt x="123825" y="4586275"/>
                  </a:lnTo>
                  <a:lnTo>
                    <a:pt x="123825" y="4582211"/>
                  </a:lnTo>
                  <a:close/>
                </a:path>
                <a:path w="123825" h="4648200">
                  <a:moveTo>
                    <a:pt x="123825" y="2934385"/>
                  </a:moveTo>
                  <a:lnTo>
                    <a:pt x="108546" y="2897543"/>
                  </a:lnTo>
                  <a:lnTo>
                    <a:pt x="70002" y="2876931"/>
                  </a:lnTo>
                  <a:lnTo>
                    <a:pt x="65976" y="2876537"/>
                  </a:lnTo>
                  <a:lnTo>
                    <a:pt x="57848" y="2876537"/>
                  </a:lnTo>
                  <a:lnTo>
                    <a:pt x="21005" y="2891802"/>
                  </a:lnTo>
                  <a:lnTo>
                    <a:pt x="393" y="2930360"/>
                  </a:lnTo>
                  <a:lnTo>
                    <a:pt x="0" y="2934385"/>
                  </a:lnTo>
                  <a:lnTo>
                    <a:pt x="0" y="2942526"/>
                  </a:lnTo>
                  <a:lnTo>
                    <a:pt x="15265" y="2979356"/>
                  </a:lnTo>
                  <a:lnTo>
                    <a:pt x="53822" y="2999968"/>
                  </a:lnTo>
                  <a:lnTo>
                    <a:pt x="57848" y="3000362"/>
                  </a:lnTo>
                  <a:lnTo>
                    <a:pt x="65976" y="3000362"/>
                  </a:lnTo>
                  <a:lnTo>
                    <a:pt x="102819" y="2985122"/>
                  </a:lnTo>
                  <a:lnTo>
                    <a:pt x="123431" y="2946539"/>
                  </a:lnTo>
                  <a:lnTo>
                    <a:pt x="123825" y="2942526"/>
                  </a:lnTo>
                  <a:lnTo>
                    <a:pt x="123825" y="2938449"/>
                  </a:lnTo>
                  <a:lnTo>
                    <a:pt x="123825" y="2934385"/>
                  </a:lnTo>
                  <a:close/>
                </a:path>
                <a:path w="123825" h="4648200">
                  <a:moveTo>
                    <a:pt x="123825" y="1286560"/>
                  </a:moveTo>
                  <a:lnTo>
                    <a:pt x="108546" y="1249730"/>
                  </a:lnTo>
                  <a:lnTo>
                    <a:pt x="70002" y="1229106"/>
                  </a:lnTo>
                  <a:lnTo>
                    <a:pt x="65976" y="1228712"/>
                  </a:lnTo>
                  <a:lnTo>
                    <a:pt x="57848" y="1228712"/>
                  </a:lnTo>
                  <a:lnTo>
                    <a:pt x="21005" y="1243977"/>
                  </a:lnTo>
                  <a:lnTo>
                    <a:pt x="393" y="1282534"/>
                  </a:lnTo>
                  <a:lnTo>
                    <a:pt x="0" y="1286560"/>
                  </a:lnTo>
                  <a:lnTo>
                    <a:pt x="0" y="1294688"/>
                  </a:lnTo>
                  <a:lnTo>
                    <a:pt x="15265" y="1331531"/>
                  </a:lnTo>
                  <a:lnTo>
                    <a:pt x="53822" y="1352143"/>
                  </a:lnTo>
                  <a:lnTo>
                    <a:pt x="57848" y="1352537"/>
                  </a:lnTo>
                  <a:lnTo>
                    <a:pt x="65976" y="1352537"/>
                  </a:lnTo>
                  <a:lnTo>
                    <a:pt x="102819" y="1337284"/>
                  </a:lnTo>
                  <a:lnTo>
                    <a:pt x="123431" y="1298714"/>
                  </a:lnTo>
                  <a:lnTo>
                    <a:pt x="123825" y="1294688"/>
                  </a:lnTo>
                  <a:lnTo>
                    <a:pt x="123825" y="1290624"/>
                  </a:lnTo>
                  <a:lnTo>
                    <a:pt x="123825" y="1286560"/>
                  </a:lnTo>
                  <a:close/>
                </a:path>
                <a:path w="123825" h="4648200">
                  <a:moveTo>
                    <a:pt x="123825" y="57835"/>
                  </a:moveTo>
                  <a:lnTo>
                    <a:pt x="108546" y="21005"/>
                  </a:lnTo>
                  <a:lnTo>
                    <a:pt x="70002" y="381"/>
                  </a:lnTo>
                  <a:lnTo>
                    <a:pt x="65976" y="0"/>
                  </a:lnTo>
                  <a:lnTo>
                    <a:pt x="57848" y="0"/>
                  </a:lnTo>
                  <a:lnTo>
                    <a:pt x="21005" y="15252"/>
                  </a:lnTo>
                  <a:lnTo>
                    <a:pt x="393" y="53809"/>
                  </a:lnTo>
                  <a:lnTo>
                    <a:pt x="0" y="57835"/>
                  </a:lnTo>
                  <a:lnTo>
                    <a:pt x="0" y="65963"/>
                  </a:lnTo>
                  <a:lnTo>
                    <a:pt x="15265" y="102819"/>
                  </a:lnTo>
                  <a:lnTo>
                    <a:pt x="53822" y="123418"/>
                  </a:lnTo>
                  <a:lnTo>
                    <a:pt x="57848" y="123825"/>
                  </a:lnTo>
                  <a:lnTo>
                    <a:pt x="65976" y="123825"/>
                  </a:lnTo>
                  <a:lnTo>
                    <a:pt x="102819" y="108559"/>
                  </a:lnTo>
                  <a:lnTo>
                    <a:pt x="123431" y="69989"/>
                  </a:lnTo>
                  <a:lnTo>
                    <a:pt x="123825" y="65963"/>
                  </a:lnTo>
                  <a:lnTo>
                    <a:pt x="123825" y="61912"/>
                  </a:lnTo>
                  <a:lnTo>
                    <a:pt x="123825" y="5783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3908659" y="3831742"/>
              <a:ext cx="4048125" cy="95250"/>
            </a:xfrm>
            <a:custGeom>
              <a:avLst/>
              <a:gdLst/>
              <a:ahLst/>
              <a:cxnLst/>
              <a:rect l="l" t="t" r="r" b="b"/>
              <a:pathLst>
                <a:path w="4048125" h="95250">
                  <a:moveTo>
                    <a:pt x="4048125" y="0"/>
                  </a:moveTo>
                  <a:lnTo>
                    <a:pt x="0" y="0"/>
                  </a:lnTo>
                  <a:lnTo>
                    <a:pt x="0" y="95250"/>
                  </a:lnTo>
                  <a:lnTo>
                    <a:pt x="4048125" y="95250"/>
                  </a:lnTo>
                  <a:lnTo>
                    <a:pt x="4048125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2268695" y="4095636"/>
            <a:ext cx="169608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Scalability: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316084" y="4095636"/>
            <a:ext cx="17462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Blockchain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413410" y="4095636"/>
            <a:ext cx="150558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networks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268695" y="4505211"/>
            <a:ext cx="494728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43940" algn="l"/>
                <a:tab pos="3154045" algn="l"/>
              </a:tabLst>
            </a:pPr>
            <a:r>
              <a:rPr sz="2700" spc="120" dirty="0">
                <a:solidFill>
                  <a:srgbClr val="FFFFFF"/>
                </a:solidFill>
                <a:latin typeface="Trebuchet MS"/>
                <a:cs typeface="Trebuchet MS"/>
              </a:rPr>
              <a:t>may	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experience	</a:t>
            </a:r>
            <a:r>
              <a:rPr sz="2700" spc="120" dirty="0">
                <a:solidFill>
                  <a:srgbClr val="FFFFFF"/>
                </a:solidFill>
                <a:latin typeface="Trebuchet MS"/>
                <a:cs typeface="Trebuchet MS"/>
              </a:rPr>
              <a:t>slowdowns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41706" y="4505211"/>
            <a:ext cx="37973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as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268695" y="4914786"/>
            <a:ext cx="3510279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transactions</a:t>
            </a:r>
            <a:r>
              <a:rPr sz="27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increase.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6295118" y="5324361"/>
            <a:ext cx="163068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overhead: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268695" y="5324361"/>
            <a:ext cx="5655945" cy="855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Performance</a:t>
            </a:r>
            <a:endParaRPr sz="27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  <a:tabLst>
                <a:tab pos="2694940" algn="l"/>
                <a:tab pos="5180965" algn="l"/>
              </a:tabLst>
            </a:pP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Computational	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requirements	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4517568" y="6153036"/>
            <a:ext cx="340423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88720" algn="l"/>
              </a:tabLst>
            </a:pP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	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cryptographic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2268695" y="6153036"/>
            <a:ext cx="1845310" cy="846455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 marR="5080">
              <a:lnSpc>
                <a:spcPts val="3229"/>
              </a:lnSpc>
              <a:spcBef>
                <a:spcPts val="204"/>
              </a:spcBef>
            </a:pPr>
            <a:r>
              <a:rPr sz="2700" spc="140" dirty="0">
                <a:solidFill>
                  <a:srgbClr val="FFFFFF"/>
                </a:solidFill>
                <a:latin typeface="Trebuchet MS"/>
                <a:cs typeface="Trebuchet MS"/>
              </a:rPr>
              <a:t>consensus </a:t>
            </a:r>
            <a:r>
              <a:rPr sz="2700" spc="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operations.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2268695" y="6972186"/>
            <a:ext cx="5656580" cy="29038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00299"/>
              </a:lnSpc>
              <a:spcBef>
                <a:spcPts val="90"/>
              </a:spcBef>
            </a:pP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Regulatory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25" dirty="0">
                <a:solidFill>
                  <a:srgbClr val="FFFFFF"/>
                </a:solidFill>
                <a:latin typeface="Trebuchet MS"/>
                <a:cs typeface="Trebuchet MS"/>
              </a:rPr>
              <a:t>compliance: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Evolving </a:t>
            </a:r>
            <a:r>
              <a:rPr sz="2700" spc="-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legal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frameworks</a:t>
            </a:r>
            <a:r>
              <a:rPr sz="2700" spc="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require 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adaptation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data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protection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-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5" dirty="0">
                <a:solidFill>
                  <a:srgbClr val="FFFFFF"/>
                </a:solidFill>
                <a:latin typeface="Trebuchet MS"/>
                <a:cs typeface="Trebuchet MS"/>
              </a:rPr>
              <a:t>privacy.</a:t>
            </a:r>
            <a:endParaRPr sz="2700">
              <a:latin typeface="Trebuchet MS"/>
              <a:cs typeface="Trebuchet MS"/>
            </a:endParaRPr>
          </a:p>
          <a:p>
            <a:pPr marL="12700" marR="5715" algn="just">
              <a:lnSpc>
                <a:spcPts val="3229"/>
              </a:lnSpc>
              <a:spcBef>
                <a:spcPts val="85"/>
              </a:spcBef>
            </a:pP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Interoperability:</a:t>
            </a:r>
            <a:r>
              <a:rPr sz="27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Integration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with 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existing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security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frameworks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standards.</a:t>
            </a:r>
            <a:endParaRPr sz="27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8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885900" y="985863"/>
            <a:ext cx="6477000" cy="9055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750" spc="200" dirty="0"/>
              <a:t>Future</a:t>
            </a:r>
            <a:r>
              <a:rPr sz="5750" spc="130" dirty="0"/>
              <a:t> </a:t>
            </a:r>
            <a:r>
              <a:rPr sz="5750" spc="150" dirty="0"/>
              <a:t>Possibilities</a:t>
            </a:r>
            <a:endParaRPr sz="5750"/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240622" y="2900515"/>
            <a:ext cx="1091285" cy="311048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346041" y="3369055"/>
            <a:ext cx="1844535" cy="299707"/>
          </a:xfrm>
          <a:prstGeom prst="rect">
            <a:avLst/>
          </a:prstGeom>
        </p:spPr>
      </p:pic>
      <p:grpSp>
        <p:nvGrpSpPr>
          <p:cNvPr id="12" name="object 12"/>
          <p:cNvGrpSpPr/>
          <p:nvPr/>
        </p:nvGrpSpPr>
        <p:grpSpPr>
          <a:xfrm>
            <a:off x="3982897" y="3007817"/>
            <a:ext cx="133350" cy="133350"/>
            <a:chOff x="3982897" y="3007817"/>
            <a:chExt cx="133350" cy="133350"/>
          </a:xfrm>
        </p:grpSpPr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82897" y="3007817"/>
              <a:ext cx="133350" cy="133350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82897" y="3007817"/>
              <a:ext cx="133350" cy="133350"/>
            </a:xfrm>
            <a:prstGeom prst="rect">
              <a:avLst/>
            </a:prstGeom>
          </p:spPr>
        </p:pic>
      </p:grpSp>
      <p:grpSp>
        <p:nvGrpSpPr>
          <p:cNvPr id="15" name="object 15"/>
          <p:cNvGrpSpPr/>
          <p:nvPr/>
        </p:nvGrpSpPr>
        <p:grpSpPr>
          <a:xfrm>
            <a:off x="3982897" y="4379417"/>
            <a:ext cx="133350" cy="133350"/>
            <a:chOff x="3982897" y="4379417"/>
            <a:chExt cx="133350" cy="133350"/>
          </a:xfrm>
        </p:grpSpPr>
        <p:pic>
          <p:nvPicPr>
            <p:cNvPr id="16" name="object 1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82897" y="4379417"/>
              <a:ext cx="133350" cy="13335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82897" y="4379417"/>
              <a:ext cx="133350" cy="133350"/>
            </a:xfrm>
            <a:prstGeom prst="rect">
              <a:avLst/>
            </a:prstGeom>
          </p:spPr>
        </p:pic>
      </p:grpSp>
      <p:grpSp>
        <p:nvGrpSpPr>
          <p:cNvPr id="18" name="object 18"/>
          <p:cNvGrpSpPr/>
          <p:nvPr/>
        </p:nvGrpSpPr>
        <p:grpSpPr>
          <a:xfrm>
            <a:off x="3982897" y="5293817"/>
            <a:ext cx="133350" cy="133350"/>
            <a:chOff x="3982897" y="5293817"/>
            <a:chExt cx="133350" cy="133350"/>
          </a:xfrm>
        </p:grpSpPr>
        <p:pic>
          <p:nvPicPr>
            <p:cNvPr id="19" name="object 1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82897" y="5293817"/>
              <a:ext cx="133350" cy="133350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82897" y="5293817"/>
              <a:ext cx="133350" cy="133350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4303572" y="2814142"/>
            <a:ext cx="6047740" cy="2768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3000" spc="80" dirty="0">
                <a:solidFill>
                  <a:srgbClr val="FFFFFF"/>
                </a:solidFill>
                <a:latin typeface="Trebuchet MS"/>
                <a:cs typeface="Trebuchet MS"/>
              </a:rPr>
              <a:t>Unlocking </a:t>
            </a:r>
            <a:r>
              <a:rPr sz="3000" spc="3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3000" spc="25" dirty="0">
                <a:solidFill>
                  <a:srgbClr val="FFFFFF"/>
                </a:solidFill>
                <a:latin typeface="Trebuchet MS"/>
                <a:cs typeface="Trebuchet MS"/>
              </a:rPr>
              <a:t>potential </a:t>
            </a:r>
            <a:r>
              <a:rPr sz="3000" spc="45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3000" spc="40" dirty="0">
                <a:latin typeface="Trebuchet MS"/>
                <a:cs typeface="Trebuchet MS"/>
              </a:rPr>
              <a:t>future </a:t>
            </a:r>
            <a:r>
              <a:rPr sz="3000" spc="-890" dirty="0">
                <a:latin typeface="Trebuchet MS"/>
                <a:cs typeface="Trebuchet MS"/>
              </a:rPr>
              <a:t> </a:t>
            </a:r>
            <a:r>
              <a:rPr sz="3000" spc="75" dirty="0">
                <a:latin typeface="Trebuchet MS"/>
                <a:cs typeface="Trebuchet MS"/>
              </a:rPr>
              <a:t>innovation</a:t>
            </a:r>
            <a:r>
              <a:rPr sz="3000" spc="80" dirty="0">
                <a:latin typeface="Trebuchet MS"/>
                <a:cs typeface="Trebuchet MS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300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70" dirty="0">
                <a:solidFill>
                  <a:srgbClr val="FFFFFF"/>
                </a:solidFill>
                <a:latin typeface="Trebuchet MS"/>
                <a:cs typeface="Trebuchet MS"/>
              </a:rPr>
              <a:t>operating</a:t>
            </a:r>
            <a:r>
              <a:rPr sz="3000" spc="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Trebuchet MS"/>
                <a:cs typeface="Trebuchet MS"/>
              </a:rPr>
              <a:t>system </a:t>
            </a:r>
            <a:r>
              <a:rPr sz="3000" spc="-8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5" dirty="0">
                <a:solidFill>
                  <a:srgbClr val="FFFFFF"/>
                </a:solidFill>
                <a:latin typeface="Trebuchet MS"/>
                <a:cs typeface="Trebuchet MS"/>
              </a:rPr>
              <a:t>security.</a:t>
            </a:r>
            <a:endParaRPr sz="3000">
              <a:latin typeface="Trebuchet MS"/>
              <a:cs typeface="Trebuchet MS"/>
            </a:endParaRPr>
          </a:p>
          <a:p>
            <a:pPr marL="12700" marR="8890" algn="just">
              <a:lnSpc>
                <a:spcPct val="100000"/>
              </a:lnSpc>
            </a:pPr>
            <a:r>
              <a:rPr sz="3000" spc="90" dirty="0">
                <a:solidFill>
                  <a:srgbClr val="FFFFFF"/>
                </a:solidFill>
                <a:latin typeface="Trebuchet MS"/>
                <a:cs typeface="Trebuchet MS"/>
              </a:rPr>
              <a:t>Embrace </a:t>
            </a:r>
            <a:r>
              <a:rPr sz="3000" spc="3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3000" spc="15" dirty="0">
                <a:solidFill>
                  <a:srgbClr val="FFFFFF"/>
                </a:solidFill>
                <a:latin typeface="Trebuchet MS"/>
                <a:cs typeface="Trebuchet MS"/>
              </a:rPr>
              <a:t>limitless </a:t>
            </a:r>
            <a:r>
              <a:rPr sz="3000" spc="40" dirty="0">
                <a:solidFill>
                  <a:srgbClr val="FFFFFF"/>
                </a:solidFill>
                <a:latin typeface="Trebuchet MS"/>
                <a:cs typeface="Trebuchet MS"/>
              </a:rPr>
              <a:t>possibilities </a:t>
            </a:r>
            <a:r>
              <a:rPr sz="3000" spc="-89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4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30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55" dirty="0">
                <a:solidFill>
                  <a:srgbClr val="FFFFFF"/>
                </a:solidFill>
                <a:latin typeface="Trebuchet MS"/>
                <a:cs typeface="Trebuchet MS"/>
              </a:rPr>
              <a:t>blockchain</a:t>
            </a:r>
            <a:r>
              <a:rPr sz="30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Trebuchet MS"/>
                <a:cs typeface="Trebuchet MS"/>
              </a:rPr>
              <a:t>technology</a:t>
            </a:r>
            <a:endParaRPr sz="3000">
              <a:latin typeface="Trebuchet MS"/>
              <a:cs typeface="Trebuchet MS"/>
            </a:endParaRPr>
          </a:p>
          <a:p>
            <a:pPr marL="12700" algn="just">
              <a:lnSpc>
                <a:spcPct val="100000"/>
              </a:lnSpc>
            </a:pPr>
            <a:r>
              <a:rPr sz="3000" spc="55" dirty="0">
                <a:solidFill>
                  <a:srgbClr val="FFFFFF"/>
                </a:solidFill>
                <a:latin typeface="Trebuchet MS"/>
                <a:cs typeface="Trebuchet MS"/>
              </a:rPr>
              <a:t>Future </a:t>
            </a:r>
            <a:r>
              <a:rPr sz="3000" spc="4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15" dirty="0">
                <a:solidFill>
                  <a:srgbClr val="FFFFFF"/>
                </a:solidFill>
                <a:latin typeface="Trebuchet MS"/>
                <a:cs typeface="Trebuchet MS"/>
              </a:rPr>
              <a:t>directions: </a:t>
            </a:r>
            <a:r>
              <a:rPr sz="3000" spc="5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85" dirty="0">
                <a:solidFill>
                  <a:srgbClr val="FFFFFF"/>
                </a:solidFill>
                <a:latin typeface="Trebuchet MS"/>
                <a:cs typeface="Trebuchet MS"/>
              </a:rPr>
              <a:t>Research </a:t>
            </a:r>
            <a:r>
              <a:rPr sz="3000" spc="4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195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227331" y="5557342"/>
            <a:ext cx="312801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789305">
              <a:lnSpc>
                <a:spcPct val="100000"/>
              </a:lnSpc>
              <a:spcBef>
                <a:spcPts val="100"/>
              </a:spcBef>
              <a:tabLst>
                <a:tab pos="1283970" algn="l"/>
              </a:tabLst>
            </a:pPr>
            <a:r>
              <a:rPr sz="3000" spc="85" dirty="0">
                <a:solidFill>
                  <a:srgbClr val="FFFFFF"/>
                </a:solidFill>
                <a:latin typeface="Trebuchet MS"/>
                <a:cs typeface="Trebuchet MS"/>
              </a:rPr>
              <a:t>performance  </a:t>
            </a:r>
            <a:r>
              <a:rPr sz="3000" spc="150" dirty="0">
                <a:solidFill>
                  <a:srgbClr val="FFFFFF"/>
                </a:solidFill>
                <a:latin typeface="Trebuchet MS"/>
                <a:cs typeface="Trebuchet MS"/>
              </a:rPr>
              <a:t>and	</a:t>
            </a:r>
            <a:r>
              <a:rPr sz="3000" spc="55" dirty="0">
                <a:solidFill>
                  <a:srgbClr val="FFFFFF"/>
                </a:solidFill>
                <a:latin typeface="Trebuchet MS"/>
                <a:cs typeface="Trebuchet MS"/>
              </a:rPr>
              <a:t>regulatory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303572" y="5557342"/>
            <a:ext cx="2357120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000" spc="-30" dirty="0">
                <a:solidFill>
                  <a:srgbClr val="FFFFFF"/>
                </a:solidFill>
                <a:latin typeface="Trebuchet MS"/>
                <a:cs typeface="Trebuchet MS"/>
              </a:rPr>
              <a:t>scalability, </a:t>
            </a:r>
            <a:r>
              <a:rPr sz="300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15" dirty="0">
                <a:solidFill>
                  <a:srgbClr val="FFFFFF"/>
                </a:solidFill>
                <a:latin typeface="Trebuchet MS"/>
                <a:cs typeface="Trebuchet MS"/>
              </a:rPr>
              <a:t>optimization,  </a:t>
            </a:r>
            <a:r>
              <a:rPr sz="3000" dirty="0">
                <a:solidFill>
                  <a:srgbClr val="FFFFFF"/>
                </a:solidFill>
                <a:latin typeface="Trebuchet MS"/>
                <a:cs typeface="Trebuchet MS"/>
              </a:rPr>
              <a:t>compliance..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6332880" y="2559761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5" name="object 25"/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26" name="object 26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6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3388256" y="0"/>
                </a:moveTo>
                <a:lnTo>
                  <a:pt x="0" y="0"/>
                </a:lnTo>
                <a:lnTo>
                  <a:pt x="1694128" y="1694128"/>
                </a:lnTo>
                <a:lnTo>
                  <a:pt x="338825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500"/>
            <a:ext cx="1786889" cy="3476625"/>
            <a:chOff x="0" y="3157500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5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586065" y="0"/>
                  </a:moveTo>
                  <a:lnTo>
                    <a:pt x="0" y="586065"/>
                  </a:lnTo>
                  <a:lnTo>
                    <a:pt x="0" y="2890554"/>
                  </a:lnTo>
                  <a:lnTo>
                    <a:pt x="48314" y="2938868"/>
                  </a:lnTo>
                  <a:lnTo>
                    <a:pt x="1786623" y="1200556"/>
                  </a:lnTo>
                  <a:lnTo>
                    <a:pt x="58606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500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48314" y="0"/>
                  </a:moveTo>
                  <a:lnTo>
                    <a:pt x="0" y="48313"/>
                  </a:lnTo>
                  <a:lnTo>
                    <a:pt x="0" y="1313909"/>
                  </a:lnTo>
                  <a:lnTo>
                    <a:pt x="681107" y="632802"/>
                  </a:lnTo>
                  <a:lnTo>
                    <a:pt x="4831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8270"/>
            <a:chOff x="0" y="0"/>
            <a:chExt cx="8515985" cy="10288270"/>
          </a:xfrm>
        </p:grpSpPr>
        <p:sp>
          <p:nvSpPr>
            <p:cNvPr id="7" name="object 7"/>
            <p:cNvSpPr/>
            <p:nvPr/>
          </p:nvSpPr>
          <p:spPr>
            <a:xfrm>
              <a:off x="2067496" y="1714995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0"/>
                  </a:moveTo>
                  <a:lnTo>
                    <a:pt x="0" y="3225469"/>
                  </a:lnTo>
                  <a:lnTo>
                    <a:pt x="3224212" y="6448425"/>
                  </a:lnTo>
                  <a:lnTo>
                    <a:pt x="6448425" y="3225469"/>
                  </a:lnTo>
                  <a:lnTo>
                    <a:pt x="32242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497" y="5512498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2798622" y="0"/>
                  </a:moveTo>
                  <a:lnTo>
                    <a:pt x="0" y="2796120"/>
                  </a:lnTo>
                  <a:lnTo>
                    <a:pt x="194729" y="2990850"/>
                  </a:lnTo>
                  <a:lnTo>
                    <a:pt x="2990850" y="192239"/>
                  </a:lnTo>
                  <a:lnTo>
                    <a:pt x="279862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9"/>
              <a:ext cx="5320563" cy="5055743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5" cy="46155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2085" rIns="0" bIns="0" rtlCol="0">
            <a:spAutoFit/>
          </a:bodyPr>
          <a:lstStyle/>
          <a:p>
            <a:pPr marL="7141845" marR="5080">
              <a:lnSpc>
                <a:spcPts val="4430"/>
              </a:lnSpc>
              <a:spcBef>
                <a:spcPts val="980"/>
              </a:spcBef>
            </a:pPr>
            <a:r>
              <a:rPr spc="265" dirty="0"/>
              <a:t>Case</a:t>
            </a:r>
            <a:r>
              <a:rPr spc="125" dirty="0"/>
              <a:t> </a:t>
            </a:r>
            <a:r>
              <a:rPr spc="215" dirty="0"/>
              <a:t>Study</a:t>
            </a:r>
            <a:r>
              <a:rPr spc="20" dirty="0"/>
              <a:t> </a:t>
            </a:r>
            <a:r>
              <a:rPr spc="150" dirty="0"/>
              <a:t>or</a:t>
            </a:r>
            <a:r>
              <a:rPr spc="25" dirty="0"/>
              <a:t> </a:t>
            </a:r>
            <a:r>
              <a:rPr spc="130" dirty="0"/>
              <a:t>Pilot </a:t>
            </a:r>
            <a:r>
              <a:rPr spc="-955" dirty="0"/>
              <a:t> </a:t>
            </a:r>
            <a:r>
              <a:rPr spc="229" dirty="0"/>
              <a:t>Implementation</a:t>
            </a:r>
          </a:p>
        </p:txBody>
      </p:sp>
      <p:sp>
        <p:nvSpPr>
          <p:cNvPr id="12" name="object 12"/>
          <p:cNvSpPr/>
          <p:nvPr/>
        </p:nvSpPr>
        <p:spPr>
          <a:xfrm>
            <a:off x="9606699" y="3029013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18"/>
                </a:lnTo>
                <a:lnTo>
                  <a:pt x="70002" y="406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606699" y="5086413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18"/>
                </a:lnTo>
                <a:lnTo>
                  <a:pt x="70002" y="419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606699" y="6315138"/>
            <a:ext cx="123825" cy="123825"/>
          </a:xfrm>
          <a:custGeom>
            <a:avLst/>
            <a:gdLst/>
            <a:ahLst/>
            <a:cxnLst/>
            <a:rect l="l" t="t" r="r" b="b"/>
            <a:pathLst>
              <a:path w="123825" h="123825">
                <a:moveTo>
                  <a:pt x="123825" y="57848"/>
                </a:moveTo>
                <a:lnTo>
                  <a:pt x="108572" y="21018"/>
                </a:lnTo>
                <a:lnTo>
                  <a:pt x="70002" y="406"/>
                </a:lnTo>
                <a:lnTo>
                  <a:pt x="65976" y="0"/>
                </a:lnTo>
                <a:lnTo>
                  <a:pt x="57848" y="0"/>
                </a:lnTo>
                <a:lnTo>
                  <a:pt x="21005" y="15265"/>
                </a:lnTo>
                <a:lnTo>
                  <a:pt x="393" y="53822"/>
                </a:lnTo>
                <a:lnTo>
                  <a:pt x="0" y="57848"/>
                </a:lnTo>
                <a:lnTo>
                  <a:pt x="0" y="65976"/>
                </a:lnTo>
                <a:lnTo>
                  <a:pt x="15252" y="102819"/>
                </a:lnTo>
                <a:lnTo>
                  <a:pt x="53822" y="123431"/>
                </a:lnTo>
                <a:lnTo>
                  <a:pt x="57848" y="123825"/>
                </a:lnTo>
                <a:lnTo>
                  <a:pt x="65976" y="123825"/>
                </a:lnTo>
                <a:lnTo>
                  <a:pt x="102819" y="108572"/>
                </a:lnTo>
                <a:lnTo>
                  <a:pt x="123431" y="70002"/>
                </a:lnTo>
                <a:lnTo>
                  <a:pt x="123825" y="65976"/>
                </a:lnTo>
                <a:lnTo>
                  <a:pt x="123825" y="61912"/>
                </a:lnTo>
                <a:lnTo>
                  <a:pt x="123825" y="578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9900589" y="2854388"/>
            <a:ext cx="6560820" cy="4551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715" algn="just">
              <a:lnSpc>
                <a:spcPct val="100099"/>
              </a:lnSpc>
              <a:spcBef>
                <a:spcPts val="95"/>
              </a:spcBef>
            </a:pP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Example: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Integration of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blockchain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secure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system</a:t>
            </a:r>
            <a:r>
              <a:rPr sz="2700" spc="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90" dirty="0">
                <a:solidFill>
                  <a:srgbClr val="FFFFFF"/>
                </a:solidFill>
                <a:latin typeface="Trebuchet MS"/>
                <a:cs typeface="Trebuchet MS"/>
              </a:rPr>
              <a:t>updates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audit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trails.Results: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Improved</a:t>
            </a:r>
            <a:r>
              <a:rPr sz="2700" spc="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resistance</a:t>
            </a:r>
            <a:r>
              <a:rPr sz="2700" spc="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25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unauthorized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modiﬁcations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-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enhanced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forensic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capabilities.</a:t>
            </a:r>
            <a:endParaRPr sz="2700">
              <a:latin typeface="Trebuchet MS"/>
              <a:cs typeface="Trebuchet MS"/>
            </a:endParaRPr>
          </a:p>
          <a:p>
            <a:pPr marL="12700" marR="8890" algn="just">
              <a:lnSpc>
                <a:spcPts val="3229"/>
              </a:lnSpc>
              <a:spcBef>
                <a:spcPts val="100"/>
              </a:spcBef>
            </a:pPr>
            <a:r>
              <a:rPr sz="2700" spc="145" dirty="0">
                <a:solidFill>
                  <a:srgbClr val="FFFFFF"/>
                </a:solidFill>
                <a:latin typeface="Trebuchet MS"/>
                <a:cs typeface="Trebuchet MS"/>
              </a:rPr>
              <a:t>Lessons</a:t>
            </a:r>
            <a:r>
              <a:rPr sz="2700" spc="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learned:</a:t>
            </a:r>
            <a:r>
              <a:rPr sz="2700" spc="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Optimization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blockchain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protocols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performance 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0" dirty="0">
                <a:solidFill>
                  <a:srgbClr val="FFFFFF"/>
                </a:solidFill>
                <a:latin typeface="Trebuchet MS"/>
                <a:cs typeface="Trebuchet MS"/>
              </a:rPr>
              <a:t>scalability.</a:t>
            </a:r>
            <a:endParaRPr sz="2700">
              <a:latin typeface="Trebuchet MS"/>
              <a:cs typeface="Trebuchet MS"/>
            </a:endParaRPr>
          </a:p>
          <a:p>
            <a:pPr marL="12700" algn="just">
              <a:lnSpc>
                <a:spcPts val="3110"/>
              </a:lnSpc>
            </a:pP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Compliance:    </a:t>
            </a:r>
            <a:r>
              <a:rPr sz="2700" spc="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5" dirty="0">
                <a:solidFill>
                  <a:srgbClr val="FFFFFF"/>
                </a:solidFill>
                <a:latin typeface="Trebuchet MS"/>
                <a:cs typeface="Trebuchet MS"/>
              </a:rPr>
              <a:t>Addressing   </a:t>
            </a:r>
            <a:r>
              <a:rPr sz="2700" spc="8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regulatory</a:t>
            </a:r>
            <a:endParaRPr sz="2700">
              <a:latin typeface="Trebuchet MS"/>
              <a:cs typeface="Trebuchet MS"/>
            </a:endParaRPr>
          </a:p>
          <a:p>
            <a:pPr marL="12700" marR="5080" algn="just">
              <a:lnSpc>
                <a:spcPts val="3220"/>
              </a:lnSpc>
              <a:spcBef>
                <a:spcPts val="185"/>
              </a:spcBef>
            </a:pP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requirements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rgbClr val="FFFFFF"/>
                </a:solidFill>
                <a:latin typeface="Trebuchet MS"/>
                <a:cs typeface="Trebuchet MS"/>
              </a:rPr>
              <a:t>protection</a:t>
            </a:r>
            <a:r>
              <a:rPr sz="2700" spc="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-8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5" dirty="0">
                <a:solidFill>
                  <a:srgbClr val="FFFFFF"/>
                </a:solidFill>
                <a:latin typeface="Trebuchet MS"/>
                <a:cs typeface="Trebuchet MS"/>
              </a:rPr>
              <a:t>privacy.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9447301" y="2571013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533</Words>
  <Application>Microsoft Office PowerPoint</Application>
  <PresentationFormat>Custom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 Black</vt:lpstr>
      <vt:lpstr>Calibri</vt:lpstr>
      <vt:lpstr>Cambria</vt:lpstr>
      <vt:lpstr>Trebuchet MS</vt:lpstr>
      <vt:lpstr>Office Theme</vt:lpstr>
      <vt:lpstr>PowerPoint Presentation</vt:lpstr>
      <vt:lpstr>Introduction</vt:lpstr>
      <vt:lpstr>Understanding Operating  System Security</vt:lpstr>
      <vt:lpstr>Introduction to  Blockchain  Technology</vt:lpstr>
      <vt:lpstr>Benefits of  Blockchain in  Operating System  Security</vt:lpstr>
      <vt:lpstr>Use Cases of  Blockchain in  Operating System</vt:lpstr>
      <vt:lpstr>Challenges and  Limitations</vt:lpstr>
      <vt:lpstr>Future Possibilities</vt:lpstr>
      <vt:lpstr>Case Study or Pilot  Implementation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pradeesh guru</cp:lastModifiedBy>
  <cp:revision>1</cp:revision>
  <dcterms:created xsi:type="dcterms:W3CDTF">2024-06-27T03:32:02Z</dcterms:created>
  <dcterms:modified xsi:type="dcterms:W3CDTF">2024-06-27T03:39:57Z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2024-06-27T00:00:00Z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2024-06-27T00:00:00Z</vt:filetime>
  </property>
</Properties>
</file>